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78" r:id="rId3"/>
    <p:sldId id="283" r:id="rId4"/>
    <p:sldId id="279" r:id="rId5"/>
    <p:sldId id="269" r:id="rId6"/>
    <p:sldId id="270" r:id="rId7"/>
    <p:sldId id="260" r:id="rId8"/>
    <p:sldId id="280" r:id="rId9"/>
    <p:sldId id="261" r:id="rId10"/>
    <p:sldId id="258" r:id="rId11"/>
    <p:sldId id="273" r:id="rId12"/>
    <p:sldId id="274" r:id="rId13"/>
    <p:sldId id="275" r:id="rId14"/>
    <p:sldId id="285" r:id="rId15"/>
    <p:sldId id="286" r:id="rId16"/>
    <p:sldId id="287" r:id="rId17"/>
    <p:sldId id="281" r:id="rId18"/>
    <p:sldId id="276" r:id="rId19"/>
    <p:sldId id="277" r:id="rId20"/>
    <p:sldId id="282" r:id="rId21"/>
    <p:sldId id="259" r:id="rId22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3710"/>
    <a:srgbClr val="003366"/>
  </p:clrMru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Estilo temático 1 - Énfasis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18603FDC-E32A-4AB5-989C-0864C3EAD2B8}" styleName="Estilo temático 2 - Énfasis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67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252CED5-C13F-4583-813A-22139863B7DD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BC878817-2436-4243-A9B6-217198F45BED}">
      <dgm:prSet phldrT="[Texto]" custT="1"/>
      <dgm:spPr>
        <a:solidFill>
          <a:srgbClr val="C00000"/>
        </a:solidFill>
      </dgm:spPr>
      <dgm:t>
        <a:bodyPr/>
        <a:lstStyle/>
        <a:p>
          <a:r>
            <a:rPr lang="es-MX" sz="2400" dirty="0" smtClean="0"/>
            <a:t>1.- Formulación de un programa de ventas</a:t>
          </a:r>
          <a:endParaRPr lang="es-MX" sz="2400" dirty="0"/>
        </a:p>
      </dgm:t>
    </dgm:pt>
    <dgm:pt modelId="{92A67943-8FD5-41F3-B76B-AE2EBED4C3ED}" type="parTrans" cxnId="{F2C489B4-BBAD-4427-A37E-A6AC9A3E77FE}">
      <dgm:prSet/>
      <dgm:spPr/>
      <dgm:t>
        <a:bodyPr/>
        <a:lstStyle/>
        <a:p>
          <a:endParaRPr lang="es-MX" sz="2400"/>
        </a:p>
      </dgm:t>
    </dgm:pt>
    <dgm:pt modelId="{D086BF9B-5DDB-47ED-AF69-43F0428D7101}" type="sibTrans" cxnId="{F2C489B4-BBAD-4427-A37E-A6AC9A3E77FE}">
      <dgm:prSet custT="1"/>
      <dgm:spPr/>
      <dgm:t>
        <a:bodyPr/>
        <a:lstStyle/>
        <a:p>
          <a:endParaRPr lang="es-MX" sz="2400"/>
        </a:p>
      </dgm:t>
    </dgm:pt>
    <dgm:pt modelId="{05ABFDA2-5AFC-48F9-914B-75B8DDA7C2B1}">
      <dgm:prSet phldrT="[Texto]" custT="1"/>
      <dgm:spPr>
        <a:solidFill>
          <a:srgbClr val="C00000"/>
        </a:solidFill>
      </dgm:spPr>
      <dgm:t>
        <a:bodyPr/>
        <a:lstStyle/>
        <a:p>
          <a:r>
            <a:rPr lang="es-MX" sz="2400" dirty="0" smtClean="0"/>
            <a:t>2.- Aplicación del programa de ventas</a:t>
          </a:r>
          <a:endParaRPr lang="es-MX" sz="2400" dirty="0"/>
        </a:p>
      </dgm:t>
    </dgm:pt>
    <dgm:pt modelId="{3C8F0094-65C3-484B-8D8F-A7362D39FF80}" type="parTrans" cxnId="{C2E883FF-D84A-4F9D-8302-19CACA1033FD}">
      <dgm:prSet/>
      <dgm:spPr/>
      <dgm:t>
        <a:bodyPr/>
        <a:lstStyle/>
        <a:p>
          <a:endParaRPr lang="es-MX" sz="2400"/>
        </a:p>
      </dgm:t>
    </dgm:pt>
    <dgm:pt modelId="{6033C148-AACB-4E77-B399-432C9E340B6C}" type="sibTrans" cxnId="{C2E883FF-D84A-4F9D-8302-19CACA1033FD}">
      <dgm:prSet custT="1"/>
      <dgm:spPr/>
      <dgm:t>
        <a:bodyPr/>
        <a:lstStyle/>
        <a:p>
          <a:endParaRPr lang="es-MX" sz="2400"/>
        </a:p>
      </dgm:t>
    </dgm:pt>
    <dgm:pt modelId="{073B9427-26F3-4A67-8A2B-E5391FF9AB96}">
      <dgm:prSet phldrT="[Texto]" custT="1"/>
      <dgm:spPr>
        <a:solidFill>
          <a:srgbClr val="C00000"/>
        </a:solidFill>
      </dgm:spPr>
      <dgm:t>
        <a:bodyPr/>
        <a:lstStyle/>
        <a:p>
          <a:r>
            <a:rPr lang="es-MX" sz="2400" dirty="0" smtClean="0"/>
            <a:t>3.- Evaluación y control del programa de ventas</a:t>
          </a:r>
          <a:endParaRPr lang="es-MX" sz="2400" dirty="0"/>
        </a:p>
      </dgm:t>
    </dgm:pt>
    <dgm:pt modelId="{E591E758-30EE-42A5-BD17-439EC629C2D4}" type="parTrans" cxnId="{FE1B1FF1-A2FD-43BD-B155-876B1131266A}">
      <dgm:prSet/>
      <dgm:spPr/>
      <dgm:t>
        <a:bodyPr/>
        <a:lstStyle/>
        <a:p>
          <a:endParaRPr lang="es-MX" sz="2400"/>
        </a:p>
      </dgm:t>
    </dgm:pt>
    <dgm:pt modelId="{639BA851-FB36-4293-B9E5-202B8A90DCA2}" type="sibTrans" cxnId="{FE1B1FF1-A2FD-43BD-B155-876B1131266A}">
      <dgm:prSet/>
      <dgm:spPr/>
      <dgm:t>
        <a:bodyPr/>
        <a:lstStyle/>
        <a:p>
          <a:endParaRPr lang="es-MX" sz="2400"/>
        </a:p>
      </dgm:t>
    </dgm:pt>
    <dgm:pt modelId="{4B970CAD-121E-4C7C-BB19-9CD29E454BAC}" type="pres">
      <dgm:prSet presAssocID="{2252CED5-C13F-4583-813A-22139863B7DD}" presName="Name0" presStyleCnt="0">
        <dgm:presLayoutVars>
          <dgm:dir/>
          <dgm:resizeHandles val="exact"/>
        </dgm:presLayoutVars>
      </dgm:prSet>
      <dgm:spPr/>
    </dgm:pt>
    <dgm:pt modelId="{B7F693A0-B004-4EB0-85E0-4E49DA41C6A7}" type="pres">
      <dgm:prSet presAssocID="{BC878817-2436-4243-A9B6-217198F45BED}" presName="node" presStyleLbl="node1" presStyleIdx="0" presStyleCnt="3" custScaleX="118989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32CFEFB-7A4C-405B-B165-BE313FB96760}" type="pres">
      <dgm:prSet presAssocID="{D086BF9B-5DDB-47ED-AF69-43F0428D7101}" presName="sibTrans" presStyleLbl="sibTrans2D1" presStyleIdx="0" presStyleCnt="2"/>
      <dgm:spPr/>
      <dgm:t>
        <a:bodyPr/>
        <a:lstStyle/>
        <a:p>
          <a:endParaRPr lang="es-MX"/>
        </a:p>
      </dgm:t>
    </dgm:pt>
    <dgm:pt modelId="{0881A848-E038-4CEE-A440-03C4250874EE}" type="pres">
      <dgm:prSet presAssocID="{D086BF9B-5DDB-47ED-AF69-43F0428D7101}" presName="connectorText" presStyleLbl="sibTrans2D1" presStyleIdx="0" presStyleCnt="2"/>
      <dgm:spPr/>
      <dgm:t>
        <a:bodyPr/>
        <a:lstStyle/>
        <a:p>
          <a:endParaRPr lang="es-MX"/>
        </a:p>
      </dgm:t>
    </dgm:pt>
    <dgm:pt modelId="{7743F43D-6177-4CAA-BF70-F80486224025}" type="pres">
      <dgm:prSet presAssocID="{05ABFDA2-5AFC-48F9-914B-75B8DDA7C2B1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A65F104-C0D2-4190-AD15-08D5CA7E5A78}" type="pres">
      <dgm:prSet presAssocID="{6033C148-AACB-4E77-B399-432C9E340B6C}" presName="sibTrans" presStyleLbl="sibTrans2D1" presStyleIdx="1" presStyleCnt="2"/>
      <dgm:spPr/>
      <dgm:t>
        <a:bodyPr/>
        <a:lstStyle/>
        <a:p>
          <a:endParaRPr lang="es-MX"/>
        </a:p>
      </dgm:t>
    </dgm:pt>
    <dgm:pt modelId="{CDC5C4FF-19D8-493A-A1EE-AD80F2484244}" type="pres">
      <dgm:prSet presAssocID="{6033C148-AACB-4E77-B399-432C9E340B6C}" presName="connectorText" presStyleLbl="sibTrans2D1" presStyleIdx="1" presStyleCnt="2"/>
      <dgm:spPr/>
      <dgm:t>
        <a:bodyPr/>
        <a:lstStyle/>
        <a:p>
          <a:endParaRPr lang="es-MX"/>
        </a:p>
      </dgm:t>
    </dgm:pt>
    <dgm:pt modelId="{4964A817-E689-460D-A418-59F7856C136B}" type="pres">
      <dgm:prSet presAssocID="{073B9427-26F3-4A67-8A2B-E5391FF9AB96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F72D3F36-EAA7-403D-B5C5-6F193B0B8EC9}" type="presOf" srcId="{BC878817-2436-4243-A9B6-217198F45BED}" destId="{B7F693A0-B004-4EB0-85E0-4E49DA41C6A7}" srcOrd="0" destOrd="0" presId="urn:microsoft.com/office/officeart/2005/8/layout/process1"/>
    <dgm:cxn modelId="{CC0DF879-C640-4B87-B5C6-95944DABF820}" type="presOf" srcId="{6033C148-AACB-4E77-B399-432C9E340B6C}" destId="{6A65F104-C0D2-4190-AD15-08D5CA7E5A78}" srcOrd="0" destOrd="0" presId="urn:microsoft.com/office/officeart/2005/8/layout/process1"/>
    <dgm:cxn modelId="{FE1B1FF1-A2FD-43BD-B155-876B1131266A}" srcId="{2252CED5-C13F-4583-813A-22139863B7DD}" destId="{073B9427-26F3-4A67-8A2B-E5391FF9AB96}" srcOrd="2" destOrd="0" parTransId="{E591E758-30EE-42A5-BD17-439EC629C2D4}" sibTransId="{639BA851-FB36-4293-B9E5-202B8A90DCA2}"/>
    <dgm:cxn modelId="{5A1DDAB4-C6A0-402F-822A-36D9D114335F}" type="presOf" srcId="{2252CED5-C13F-4583-813A-22139863B7DD}" destId="{4B970CAD-121E-4C7C-BB19-9CD29E454BAC}" srcOrd="0" destOrd="0" presId="urn:microsoft.com/office/officeart/2005/8/layout/process1"/>
    <dgm:cxn modelId="{3A06C33A-74C5-4C7F-98A8-9395686F32AC}" type="presOf" srcId="{6033C148-AACB-4E77-B399-432C9E340B6C}" destId="{CDC5C4FF-19D8-493A-A1EE-AD80F2484244}" srcOrd="1" destOrd="0" presId="urn:microsoft.com/office/officeart/2005/8/layout/process1"/>
    <dgm:cxn modelId="{F2C489B4-BBAD-4427-A37E-A6AC9A3E77FE}" srcId="{2252CED5-C13F-4583-813A-22139863B7DD}" destId="{BC878817-2436-4243-A9B6-217198F45BED}" srcOrd="0" destOrd="0" parTransId="{92A67943-8FD5-41F3-B76B-AE2EBED4C3ED}" sibTransId="{D086BF9B-5DDB-47ED-AF69-43F0428D7101}"/>
    <dgm:cxn modelId="{6536DE5A-BF93-4B02-9BA6-C0302AADDA16}" type="presOf" srcId="{05ABFDA2-5AFC-48F9-914B-75B8DDA7C2B1}" destId="{7743F43D-6177-4CAA-BF70-F80486224025}" srcOrd="0" destOrd="0" presId="urn:microsoft.com/office/officeart/2005/8/layout/process1"/>
    <dgm:cxn modelId="{706B20D0-569A-4723-A54D-A2CB693B0AD0}" type="presOf" srcId="{073B9427-26F3-4A67-8A2B-E5391FF9AB96}" destId="{4964A817-E689-460D-A418-59F7856C136B}" srcOrd="0" destOrd="0" presId="urn:microsoft.com/office/officeart/2005/8/layout/process1"/>
    <dgm:cxn modelId="{C2E883FF-D84A-4F9D-8302-19CACA1033FD}" srcId="{2252CED5-C13F-4583-813A-22139863B7DD}" destId="{05ABFDA2-5AFC-48F9-914B-75B8DDA7C2B1}" srcOrd="1" destOrd="0" parTransId="{3C8F0094-65C3-484B-8D8F-A7362D39FF80}" sibTransId="{6033C148-AACB-4E77-B399-432C9E340B6C}"/>
    <dgm:cxn modelId="{3F1EB667-E860-4041-81B9-C7213C7E087B}" type="presOf" srcId="{D086BF9B-5DDB-47ED-AF69-43F0428D7101}" destId="{0881A848-E038-4CEE-A440-03C4250874EE}" srcOrd="1" destOrd="0" presId="urn:microsoft.com/office/officeart/2005/8/layout/process1"/>
    <dgm:cxn modelId="{B2CE61F7-6DC2-441F-A2AA-2A325F4DB0D8}" type="presOf" srcId="{D086BF9B-5DDB-47ED-AF69-43F0428D7101}" destId="{F32CFEFB-7A4C-405B-B165-BE313FB96760}" srcOrd="0" destOrd="0" presId="urn:microsoft.com/office/officeart/2005/8/layout/process1"/>
    <dgm:cxn modelId="{4CF0F604-63CE-486A-A49D-BB22C43E3B75}" type="presParOf" srcId="{4B970CAD-121E-4C7C-BB19-9CD29E454BAC}" destId="{B7F693A0-B004-4EB0-85E0-4E49DA41C6A7}" srcOrd="0" destOrd="0" presId="urn:microsoft.com/office/officeart/2005/8/layout/process1"/>
    <dgm:cxn modelId="{17B3D534-2B49-4356-8759-8F907579839F}" type="presParOf" srcId="{4B970CAD-121E-4C7C-BB19-9CD29E454BAC}" destId="{F32CFEFB-7A4C-405B-B165-BE313FB96760}" srcOrd="1" destOrd="0" presId="urn:microsoft.com/office/officeart/2005/8/layout/process1"/>
    <dgm:cxn modelId="{6B0EE4C0-8329-45BB-B83C-0A24E7444ECC}" type="presParOf" srcId="{F32CFEFB-7A4C-405B-B165-BE313FB96760}" destId="{0881A848-E038-4CEE-A440-03C4250874EE}" srcOrd="0" destOrd="0" presId="urn:microsoft.com/office/officeart/2005/8/layout/process1"/>
    <dgm:cxn modelId="{57476D74-873E-4DFD-A64C-ED7B1BCBF06D}" type="presParOf" srcId="{4B970CAD-121E-4C7C-BB19-9CD29E454BAC}" destId="{7743F43D-6177-4CAA-BF70-F80486224025}" srcOrd="2" destOrd="0" presId="urn:microsoft.com/office/officeart/2005/8/layout/process1"/>
    <dgm:cxn modelId="{25B665B7-832E-4458-A009-605523E8A09E}" type="presParOf" srcId="{4B970CAD-121E-4C7C-BB19-9CD29E454BAC}" destId="{6A65F104-C0D2-4190-AD15-08D5CA7E5A78}" srcOrd="3" destOrd="0" presId="urn:microsoft.com/office/officeart/2005/8/layout/process1"/>
    <dgm:cxn modelId="{379F33E6-B3EC-4EB8-9CB6-4E9A10A9B810}" type="presParOf" srcId="{6A65F104-C0D2-4190-AD15-08D5CA7E5A78}" destId="{CDC5C4FF-19D8-493A-A1EE-AD80F2484244}" srcOrd="0" destOrd="0" presId="urn:microsoft.com/office/officeart/2005/8/layout/process1"/>
    <dgm:cxn modelId="{D8A2CC0B-7F60-4F41-9394-CF63C2358155}" type="presParOf" srcId="{4B970CAD-121E-4C7C-BB19-9CD29E454BAC}" destId="{4964A817-E689-460D-A418-59F7856C136B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911A696-89D6-448D-B00F-C28A17422223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8D8B0EAF-9029-4720-9D9C-356EA78571A1}">
      <dgm:prSet phldrT="[Texto]" custT="1"/>
      <dgm:spPr/>
      <dgm:t>
        <a:bodyPr/>
        <a:lstStyle/>
        <a:p>
          <a:r>
            <a:rPr lang="es-MX" sz="1400" dirty="0" smtClean="0"/>
            <a:t>Producción</a:t>
          </a:r>
          <a:endParaRPr lang="es-MX" sz="1400" dirty="0"/>
        </a:p>
      </dgm:t>
    </dgm:pt>
    <dgm:pt modelId="{3A64AF39-9088-4E8E-9244-20A81F98C4FE}" type="parTrans" cxnId="{ECD53474-4481-4966-83CF-CFE2FAE9CA74}">
      <dgm:prSet/>
      <dgm:spPr/>
      <dgm:t>
        <a:bodyPr/>
        <a:lstStyle/>
        <a:p>
          <a:endParaRPr lang="es-MX"/>
        </a:p>
      </dgm:t>
    </dgm:pt>
    <dgm:pt modelId="{569F6B4D-198D-49B8-9BDF-8B5C1E0741D6}" type="sibTrans" cxnId="{ECD53474-4481-4966-83CF-CFE2FAE9CA74}">
      <dgm:prSet/>
      <dgm:spPr/>
      <dgm:t>
        <a:bodyPr/>
        <a:lstStyle/>
        <a:p>
          <a:endParaRPr lang="es-MX"/>
        </a:p>
      </dgm:t>
    </dgm:pt>
    <dgm:pt modelId="{36C92E94-AA30-49C3-A5F9-587D608BDAD4}">
      <dgm:prSet phldrT="[Texto]" custT="1"/>
      <dgm:spPr/>
      <dgm:t>
        <a:bodyPr/>
        <a:lstStyle/>
        <a:p>
          <a:r>
            <a:rPr lang="es-MX" sz="1400" dirty="0" smtClean="0"/>
            <a:t>Recursos Humanos</a:t>
          </a:r>
          <a:endParaRPr lang="es-MX" sz="1400" dirty="0"/>
        </a:p>
      </dgm:t>
    </dgm:pt>
    <dgm:pt modelId="{B8754029-12E1-4B58-9274-44A7F61AE991}" type="parTrans" cxnId="{4CB1300B-72AF-47D1-85BC-13C5EBF24FA5}">
      <dgm:prSet/>
      <dgm:spPr/>
      <dgm:t>
        <a:bodyPr/>
        <a:lstStyle/>
        <a:p>
          <a:endParaRPr lang="es-MX"/>
        </a:p>
      </dgm:t>
    </dgm:pt>
    <dgm:pt modelId="{E7B8D1F4-2C2F-461E-97C4-9330E31BB189}" type="sibTrans" cxnId="{4CB1300B-72AF-47D1-85BC-13C5EBF24FA5}">
      <dgm:prSet/>
      <dgm:spPr/>
      <dgm:t>
        <a:bodyPr/>
        <a:lstStyle/>
        <a:p>
          <a:endParaRPr lang="es-MX"/>
        </a:p>
      </dgm:t>
    </dgm:pt>
    <dgm:pt modelId="{2A40DB91-E88E-4C59-B620-D6CA5D08C8E6}">
      <dgm:prSet phldrT="[Texto]"/>
      <dgm:spPr/>
      <dgm:t>
        <a:bodyPr/>
        <a:lstStyle/>
        <a:p>
          <a:r>
            <a:rPr lang="es-MX" dirty="0" smtClean="0"/>
            <a:t>MKT / Ventas</a:t>
          </a:r>
          <a:endParaRPr lang="es-MX" dirty="0"/>
        </a:p>
      </dgm:t>
    </dgm:pt>
    <dgm:pt modelId="{5F4D453D-B6B1-4471-8665-63CD467E0E38}" type="parTrans" cxnId="{BC23ED62-EDF6-4078-8E89-193FFF94F783}">
      <dgm:prSet/>
      <dgm:spPr/>
      <dgm:t>
        <a:bodyPr/>
        <a:lstStyle/>
        <a:p>
          <a:endParaRPr lang="es-MX"/>
        </a:p>
      </dgm:t>
    </dgm:pt>
    <dgm:pt modelId="{81DD7F75-A529-43F2-BCA8-4BC8B3D626F0}" type="sibTrans" cxnId="{BC23ED62-EDF6-4078-8E89-193FFF94F783}">
      <dgm:prSet/>
      <dgm:spPr/>
      <dgm:t>
        <a:bodyPr/>
        <a:lstStyle/>
        <a:p>
          <a:endParaRPr lang="es-MX"/>
        </a:p>
      </dgm:t>
    </dgm:pt>
    <dgm:pt modelId="{5B807042-7E05-4895-8627-5550FDD9C0A1}">
      <dgm:prSet phldrT="[Texto]" custT="1"/>
      <dgm:spPr/>
      <dgm:t>
        <a:bodyPr/>
        <a:lstStyle/>
        <a:p>
          <a:r>
            <a:rPr lang="es-MX" sz="1400" dirty="0" smtClean="0"/>
            <a:t>Admón.. Y Finanzas</a:t>
          </a:r>
          <a:endParaRPr lang="es-MX" sz="1400" dirty="0"/>
        </a:p>
      </dgm:t>
    </dgm:pt>
    <dgm:pt modelId="{93F0F08E-BFB1-4C91-A73A-A688DE4182A7}" type="parTrans" cxnId="{178832C4-267A-486F-9BE3-9D79A1FFBB7D}">
      <dgm:prSet/>
      <dgm:spPr/>
      <dgm:t>
        <a:bodyPr/>
        <a:lstStyle/>
        <a:p>
          <a:endParaRPr lang="es-MX"/>
        </a:p>
      </dgm:t>
    </dgm:pt>
    <dgm:pt modelId="{9C2F94D8-A705-416F-ABA2-7F0629331E84}" type="sibTrans" cxnId="{178832C4-267A-486F-9BE3-9D79A1FFBB7D}">
      <dgm:prSet/>
      <dgm:spPr/>
      <dgm:t>
        <a:bodyPr/>
        <a:lstStyle/>
        <a:p>
          <a:endParaRPr lang="es-MX"/>
        </a:p>
      </dgm:t>
    </dgm:pt>
    <dgm:pt modelId="{8FAE7FBB-0DFB-436B-9E40-A74933ADED08}">
      <dgm:prSet phldrT="[Texto]"/>
      <dgm:spPr/>
      <dgm:t>
        <a:bodyPr/>
        <a:lstStyle/>
        <a:p>
          <a:r>
            <a:rPr lang="es-MX" dirty="0" smtClean="0"/>
            <a:t>Dirección General</a:t>
          </a:r>
          <a:endParaRPr lang="es-MX" dirty="0"/>
        </a:p>
      </dgm:t>
    </dgm:pt>
    <dgm:pt modelId="{EBD1D837-B491-42D1-BA2D-AEF42478D6C5}" type="sibTrans" cxnId="{28B9FF30-8251-4090-A4FC-53114F5E2B33}">
      <dgm:prSet/>
      <dgm:spPr/>
      <dgm:t>
        <a:bodyPr/>
        <a:lstStyle/>
        <a:p>
          <a:endParaRPr lang="es-MX"/>
        </a:p>
      </dgm:t>
    </dgm:pt>
    <dgm:pt modelId="{2BB15F0E-9028-454E-88A6-3A23B2E5FF56}" type="parTrans" cxnId="{28B9FF30-8251-4090-A4FC-53114F5E2B33}">
      <dgm:prSet/>
      <dgm:spPr/>
      <dgm:t>
        <a:bodyPr/>
        <a:lstStyle/>
        <a:p>
          <a:endParaRPr lang="es-MX"/>
        </a:p>
      </dgm:t>
    </dgm:pt>
    <dgm:pt modelId="{6A4CEA24-DE0A-4E28-AC01-01D86C2E6261}" type="pres">
      <dgm:prSet presAssocID="{5911A696-89D6-448D-B00F-C28A17422223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FED246B7-B8E5-4937-8079-22664D62CE8F}" type="pres">
      <dgm:prSet presAssocID="{8FAE7FBB-0DFB-436B-9E40-A74933ADED08}" presName="centerShape" presStyleLbl="node0" presStyleIdx="0" presStyleCnt="1"/>
      <dgm:spPr/>
      <dgm:t>
        <a:bodyPr/>
        <a:lstStyle/>
        <a:p>
          <a:endParaRPr lang="es-MX"/>
        </a:p>
      </dgm:t>
    </dgm:pt>
    <dgm:pt modelId="{D078D610-2444-4D76-92F2-65FE69E7C0E4}" type="pres">
      <dgm:prSet presAssocID="{8D8B0EAF-9029-4720-9D9C-356EA78571A1}" presName="node" presStyleLbl="node1" presStyleIdx="0" presStyleCnt="4" custScaleX="11331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BFB88E6F-1A90-426B-AD9F-C8EFB14F8AAC}" type="pres">
      <dgm:prSet presAssocID="{8D8B0EAF-9029-4720-9D9C-356EA78571A1}" presName="dummy" presStyleCnt="0"/>
      <dgm:spPr/>
    </dgm:pt>
    <dgm:pt modelId="{8369E7F4-19DD-401E-B1FD-14ED9E8897E1}" type="pres">
      <dgm:prSet presAssocID="{569F6B4D-198D-49B8-9BDF-8B5C1E0741D6}" presName="sibTrans" presStyleLbl="sibTrans2D1" presStyleIdx="0" presStyleCnt="4"/>
      <dgm:spPr/>
      <dgm:t>
        <a:bodyPr/>
        <a:lstStyle/>
        <a:p>
          <a:endParaRPr lang="es-MX"/>
        </a:p>
      </dgm:t>
    </dgm:pt>
    <dgm:pt modelId="{F8CFB415-B078-478E-8433-7262E1384F0A}" type="pres">
      <dgm:prSet presAssocID="{36C92E94-AA30-49C3-A5F9-587D608BDAD4}" presName="node" presStyleLbl="node1" presStyleIdx="1" presStyleCnt="4" custScaleX="12582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3F3A618C-9ED1-4E07-94C0-B0BEC659938E}" type="pres">
      <dgm:prSet presAssocID="{36C92E94-AA30-49C3-A5F9-587D608BDAD4}" presName="dummy" presStyleCnt="0"/>
      <dgm:spPr/>
    </dgm:pt>
    <dgm:pt modelId="{EA0266EA-E651-4E8D-959C-AD03967ADCDF}" type="pres">
      <dgm:prSet presAssocID="{E7B8D1F4-2C2F-461E-97C4-9330E31BB189}" presName="sibTrans" presStyleLbl="sibTrans2D1" presStyleIdx="1" presStyleCnt="4"/>
      <dgm:spPr/>
      <dgm:t>
        <a:bodyPr/>
        <a:lstStyle/>
        <a:p>
          <a:endParaRPr lang="es-MX"/>
        </a:p>
      </dgm:t>
    </dgm:pt>
    <dgm:pt modelId="{9196DCF8-90EC-4987-B19C-C015594594FF}" type="pres">
      <dgm:prSet presAssocID="{2A40DB91-E88E-4C59-B620-D6CA5D08C8E6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D78F8498-931C-4992-90ED-47F393ADA21B}" type="pres">
      <dgm:prSet presAssocID="{2A40DB91-E88E-4C59-B620-D6CA5D08C8E6}" presName="dummy" presStyleCnt="0"/>
      <dgm:spPr/>
    </dgm:pt>
    <dgm:pt modelId="{F7D51A90-D2C0-4BAF-9F36-DFAB18697C61}" type="pres">
      <dgm:prSet presAssocID="{81DD7F75-A529-43F2-BCA8-4BC8B3D626F0}" presName="sibTrans" presStyleLbl="sibTrans2D1" presStyleIdx="2" presStyleCnt="4"/>
      <dgm:spPr/>
      <dgm:t>
        <a:bodyPr/>
        <a:lstStyle/>
        <a:p>
          <a:endParaRPr lang="es-MX"/>
        </a:p>
      </dgm:t>
    </dgm:pt>
    <dgm:pt modelId="{C909AC66-AC5C-4B12-9D4E-2E10269DDF1D}" type="pres">
      <dgm:prSet presAssocID="{5B807042-7E05-4895-8627-5550FDD9C0A1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4E50DC0-3C47-4054-9C2D-D80398BC05C8}" type="pres">
      <dgm:prSet presAssocID="{5B807042-7E05-4895-8627-5550FDD9C0A1}" presName="dummy" presStyleCnt="0"/>
      <dgm:spPr/>
    </dgm:pt>
    <dgm:pt modelId="{4B1EF765-43D9-427C-802B-D47476925FEA}" type="pres">
      <dgm:prSet presAssocID="{9C2F94D8-A705-416F-ABA2-7F0629331E84}" presName="sibTrans" presStyleLbl="sibTrans2D1" presStyleIdx="3" presStyleCnt="4"/>
      <dgm:spPr/>
      <dgm:t>
        <a:bodyPr/>
        <a:lstStyle/>
        <a:p>
          <a:endParaRPr lang="es-MX"/>
        </a:p>
      </dgm:t>
    </dgm:pt>
  </dgm:ptLst>
  <dgm:cxnLst>
    <dgm:cxn modelId="{ECD53474-4481-4966-83CF-CFE2FAE9CA74}" srcId="{8FAE7FBB-0DFB-436B-9E40-A74933ADED08}" destId="{8D8B0EAF-9029-4720-9D9C-356EA78571A1}" srcOrd="0" destOrd="0" parTransId="{3A64AF39-9088-4E8E-9244-20A81F98C4FE}" sibTransId="{569F6B4D-198D-49B8-9BDF-8B5C1E0741D6}"/>
    <dgm:cxn modelId="{737C87F1-9901-4770-AD55-794B4A8237A8}" type="presOf" srcId="{5B807042-7E05-4895-8627-5550FDD9C0A1}" destId="{C909AC66-AC5C-4B12-9D4E-2E10269DDF1D}" srcOrd="0" destOrd="0" presId="urn:microsoft.com/office/officeart/2005/8/layout/radial6"/>
    <dgm:cxn modelId="{3DAEC525-8F83-4CC4-BA2A-0C47925DADC6}" type="presOf" srcId="{36C92E94-AA30-49C3-A5F9-587D608BDAD4}" destId="{F8CFB415-B078-478E-8433-7262E1384F0A}" srcOrd="0" destOrd="0" presId="urn:microsoft.com/office/officeart/2005/8/layout/radial6"/>
    <dgm:cxn modelId="{28B9FF30-8251-4090-A4FC-53114F5E2B33}" srcId="{5911A696-89D6-448D-B00F-C28A17422223}" destId="{8FAE7FBB-0DFB-436B-9E40-A74933ADED08}" srcOrd="0" destOrd="0" parTransId="{2BB15F0E-9028-454E-88A6-3A23B2E5FF56}" sibTransId="{EBD1D837-B491-42D1-BA2D-AEF42478D6C5}"/>
    <dgm:cxn modelId="{4CB1300B-72AF-47D1-85BC-13C5EBF24FA5}" srcId="{8FAE7FBB-0DFB-436B-9E40-A74933ADED08}" destId="{36C92E94-AA30-49C3-A5F9-587D608BDAD4}" srcOrd="1" destOrd="0" parTransId="{B8754029-12E1-4B58-9274-44A7F61AE991}" sibTransId="{E7B8D1F4-2C2F-461E-97C4-9330E31BB189}"/>
    <dgm:cxn modelId="{DF69E8E8-EC68-4BE7-B2FC-6285A5B1001A}" type="presOf" srcId="{81DD7F75-A529-43F2-BCA8-4BC8B3D626F0}" destId="{F7D51A90-D2C0-4BAF-9F36-DFAB18697C61}" srcOrd="0" destOrd="0" presId="urn:microsoft.com/office/officeart/2005/8/layout/radial6"/>
    <dgm:cxn modelId="{D001A071-1FE7-4E49-A34E-07682CA6CDCC}" type="presOf" srcId="{5911A696-89D6-448D-B00F-C28A17422223}" destId="{6A4CEA24-DE0A-4E28-AC01-01D86C2E6261}" srcOrd="0" destOrd="0" presId="urn:microsoft.com/office/officeart/2005/8/layout/radial6"/>
    <dgm:cxn modelId="{B4236DD5-004E-4A09-A8F8-80B02E4E3084}" type="presOf" srcId="{8D8B0EAF-9029-4720-9D9C-356EA78571A1}" destId="{D078D610-2444-4D76-92F2-65FE69E7C0E4}" srcOrd="0" destOrd="0" presId="urn:microsoft.com/office/officeart/2005/8/layout/radial6"/>
    <dgm:cxn modelId="{7BE08D98-9184-4C91-B916-CDAF27C659A4}" type="presOf" srcId="{569F6B4D-198D-49B8-9BDF-8B5C1E0741D6}" destId="{8369E7F4-19DD-401E-B1FD-14ED9E8897E1}" srcOrd="0" destOrd="0" presId="urn:microsoft.com/office/officeart/2005/8/layout/radial6"/>
    <dgm:cxn modelId="{178832C4-267A-486F-9BE3-9D79A1FFBB7D}" srcId="{8FAE7FBB-0DFB-436B-9E40-A74933ADED08}" destId="{5B807042-7E05-4895-8627-5550FDD9C0A1}" srcOrd="3" destOrd="0" parTransId="{93F0F08E-BFB1-4C91-A73A-A688DE4182A7}" sibTransId="{9C2F94D8-A705-416F-ABA2-7F0629331E84}"/>
    <dgm:cxn modelId="{C852DBAE-AA2C-4090-8592-36DFF6A11267}" type="presOf" srcId="{8FAE7FBB-0DFB-436B-9E40-A74933ADED08}" destId="{FED246B7-B8E5-4937-8079-22664D62CE8F}" srcOrd="0" destOrd="0" presId="urn:microsoft.com/office/officeart/2005/8/layout/radial6"/>
    <dgm:cxn modelId="{02617B61-E435-4E8C-82FF-9100F9BDBF5C}" type="presOf" srcId="{E7B8D1F4-2C2F-461E-97C4-9330E31BB189}" destId="{EA0266EA-E651-4E8D-959C-AD03967ADCDF}" srcOrd="0" destOrd="0" presId="urn:microsoft.com/office/officeart/2005/8/layout/radial6"/>
    <dgm:cxn modelId="{0F9F5C99-B800-46C9-92C4-46E5E9666970}" type="presOf" srcId="{2A40DB91-E88E-4C59-B620-D6CA5D08C8E6}" destId="{9196DCF8-90EC-4987-B19C-C015594594FF}" srcOrd="0" destOrd="0" presId="urn:microsoft.com/office/officeart/2005/8/layout/radial6"/>
    <dgm:cxn modelId="{77985367-D67E-41F7-A0F3-F5200421DFF6}" type="presOf" srcId="{9C2F94D8-A705-416F-ABA2-7F0629331E84}" destId="{4B1EF765-43D9-427C-802B-D47476925FEA}" srcOrd="0" destOrd="0" presId="urn:microsoft.com/office/officeart/2005/8/layout/radial6"/>
    <dgm:cxn modelId="{BC23ED62-EDF6-4078-8E89-193FFF94F783}" srcId="{8FAE7FBB-0DFB-436B-9E40-A74933ADED08}" destId="{2A40DB91-E88E-4C59-B620-D6CA5D08C8E6}" srcOrd="2" destOrd="0" parTransId="{5F4D453D-B6B1-4471-8665-63CD467E0E38}" sibTransId="{81DD7F75-A529-43F2-BCA8-4BC8B3D626F0}"/>
    <dgm:cxn modelId="{1A617371-1D97-4727-BE88-04E174DA8413}" type="presParOf" srcId="{6A4CEA24-DE0A-4E28-AC01-01D86C2E6261}" destId="{FED246B7-B8E5-4937-8079-22664D62CE8F}" srcOrd="0" destOrd="0" presId="urn:microsoft.com/office/officeart/2005/8/layout/radial6"/>
    <dgm:cxn modelId="{EABA7C67-C742-4399-9B92-1969F28BFB41}" type="presParOf" srcId="{6A4CEA24-DE0A-4E28-AC01-01D86C2E6261}" destId="{D078D610-2444-4D76-92F2-65FE69E7C0E4}" srcOrd="1" destOrd="0" presId="urn:microsoft.com/office/officeart/2005/8/layout/radial6"/>
    <dgm:cxn modelId="{18B253C4-044E-416D-AF31-9745CE4CD013}" type="presParOf" srcId="{6A4CEA24-DE0A-4E28-AC01-01D86C2E6261}" destId="{BFB88E6F-1A90-426B-AD9F-C8EFB14F8AAC}" srcOrd="2" destOrd="0" presId="urn:microsoft.com/office/officeart/2005/8/layout/radial6"/>
    <dgm:cxn modelId="{AD0BE4A1-C967-46C3-8873-2552F663ED79}" type="presParOf" srcId="{6A4CEA24-DE0A-4E28-AC01-01D86C2E6261}" destId="{8369E7F4-19DD-401E-B1FD-14ED9E8897E1}" srcOrd="3" destOrd="0" presId="urn:microsoft.com/office/officeart/2005/8/layout/radial6"/>
    <dgm:cxn modelId="{D9B8FC93-5491-453D-9D41-46A030673851}" type="presParOf" srcId="{6A4CEA24-DE0A-4E28-AC01-01D86C2E6261}" destId="{F8CFB415-B078-478E-8433-7262E1384F0A}" srcOrd="4" destOrd="0" presId="urn:microsoft.com/office/officeart/2005/8/layout/radial6"/>
    <dgm:cxn modelId="{B4199232-361D-4876-B16A-13A07AFBF4BA}" type="presParOf" srcId="{6A4CEA24-DE0A-4E28-AC01-01D86C2E6261}" destId="{3F3A618C-9ED1-4E07-94C0-B0BEC659938E}" srcOrd="5" destOrd="0" presId="urn:microsoft.com/office/officeart/2005/8/layout/radial6"/>
    <dgm:cxn modelId="{66BCFD8F-DEB2-4619-B5F1-9995DEDF6AEF}" type="presParOf" srcId="{6A4CEA24-DE0A-4E28-AC01-01D86C2E6261}" destId="{EA0266EA-E651-4E8D-959C-AD03967ADCDF}" srcOrd="6" destOrd="0" presId="urn:microsoft.com/office/officeart/2005/8/layout/radial6"/>
    <dgm:cxn modelId="{CAEF24A9-AB9C-486D-9DC3-9630BA3F3572}" type="presParOf" srcId="{6A4CEA24-DE0A-4E28-AC01-01D86C2E6261}" destId="{9196DCF8-90EC-4987-B19C-C015594594FF}" srcOrd="7" destOrd="0" presId="urn:microsoft.com/office/officeart/2005/8/layout/radial6"/>
    <dgm:cxn modelId="{D64FD9BD-716F-4B2F-9F6F-84D70B657C4D}" type="presParOf" srcId="{6A4CEA24-DE0A-4E28-AC01-01D86C2E6261}" destId="{D78F8498-931C-4992-90ED-47F393ADA21B}" srcOrd="8" destOrd="0" presId="urn:microsoft.com/office/officeart/2005/8/layout/radial6"/>
    <dgm:cxn modelId="{86549933-74CF-41D4-8B2A-13032C2BA0D0}" type="presParOf" srcId="{6A4CEA24-DE0A-4E28-AC01-01D86C2E6261}" destId="{F7D51A90-D2C0-4BAF-9F36-DFAB18697C61}" srcOrd="9" destOrd="0" presId="urn:microsoft.com/office/officeart/2005/8/layout/radial6"/>
    <dgm:cxn modelId="{5B01928F-6084-47E7-9CEA-9A648C3649DB}" type="presParOf" srcId="{6A4CEA24-DE0A-4E28-AC01-01D86C2E6261}" destId="{C909AC66-AC5C-4B12-9D4E-2E10269DDF1D}" srcOrd="10" destOrd="0" presId="urn:microsoft.com/office/officeart/2005/8/layout/radial6"/>
    <dgm:cxn modelId="{F3B7CEB6-1DE7-4616-B3C3-A4F5BD49A80D}" type="presParOf" srcId="{6A4CEA24-DE0A-4E28-AC01-01D86C2E6261}" destId="{64E50DC0-3C47-4054-9C2D-D80398BC05C8}" srcOrd="11" destOrd="0" presId="urn:microsoft.com/office/officeart/2005/8/layout/radial6"/>
    <dgm:cxn modelId="{B17E4DDF-22F4-483D-B6EA-E447A52A1ECA}" type="presParOf" srcId="{6A4CEA24-DE0A-4E28-AC01-01D86C2E6261}" destId="{4B1EF765-43D9-427C-802B-D47476925FEA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7F693A0-B004-4EB0-85E0-4E49DA41C6A7}">
      <dsp:nvSpPr>
        <dsp:cNvPr id="0" name=""/>
        <dsp:cNvSpPr/>
      </dsp:nvSpPr>
      <dsp:spPr>
        <a:xfrm>
          <a:off x="6503" y="1456836"/>
          <a:ext cx="2490268" cy="1658327"/>
        </a:xfrm>
        <a:prstGeom prst="roundRect">
          <a:avLst>
            <a:gd name="adj" fmla="val 10000"/>
          </a:avLst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kern="1200" dirty="0" smtClean="0"/>
            <a:t>1.- Formulación de un programa de ventas</a:t>
          </a:r>
          <a:endParaRPr lang="es-MX" sz="2400" kern="1200" dirty="0"/>
        </a:p>
      </dsp:txBody>
      <dsp:txXfrm>
        <a:off x="6503" y="1456836"/>
        <a:ext cx="2490268" cy="1658327"/>
      </dsp:txXfrm>
    </dsp:sp>
    <dsp:sp modelId="{F32CFEFB-7A4C-405B-B165-BE313FB96760}">
      <dsp:nvSpPr>
        <dsp:cNvPr id="0" name=""/>
        <dsp:cNvSpPr/>
      </dsp:nvSpPr>
      <dsp:spPr>
        <a:xfrm>
          <a:off x="2706057" y="2026485"/>
          <a:ext cx="443685" cy="51902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2400" kern="1200"/>
        </a:p>
      </dsp:txBody>
      <dsp:txXfrm>
        <a:off x="2706057" y="2026485"/>
        <a:ext cx="443685" cy="519028"/>
      </dsp:txXfrm>
    </dsp:sp>
    <dsp:sp modelId="{7743F43D-6177-4CAA-BF70-F80486224025}">
      <dsp:nvSpPr>
        <dsp:cNvPr id="0" name=""/>
        <dsp:cNvSpPr/>
      </dsp:nvSpPr>
      <dsp:spPr>
        <a:xfrm>
          <a:off x="3333914" y="1456836"/>
          <a:ext cx="2092855" cy="1658327"/>
        </a:xfrm>
        <a:prstGeom prst="roundRect">
          <a:avLst>
            <a:gd name="adj" fmla="val 10000"/>
          </a:avLst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kern="1200" dirty="0" smtClean="0"/>
            <a:t>2.- Aplicación del programa de ventas</a:t>
          </a:r>
          <a:endParaRPr lang="es-MX" sz="2400" kern="1200" dirty="0"/>
        </a:p>
      </dsp:txBody>
      <dsp:txXfrm>
        <a:off x="3333914" y="1456836"/>
        <a:ext cx="2092855" cy="1658327"/>
      </dsp:txXfrm>
    </dsp:sp>
    <dsp:sp modelId="{6A65F104-C0D2-4190-AD15-08D5CA7E5A78}">
      <dsp:nvSpPr>
        <dsp:cNvPr id="0" name=""/>
        <dsp:cNvSpPr/>
      </dsp:nvSpPr>
      <dsp:spPr>
        <a:xfrm>
          <a:off x="5636055" y="2026485"/>
          <a:ext cx="443685" cy="51902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2400" kern="1200"/>
        </a:p>
      </dsp:txBody>
      <dsp:txXfrm>
        <a:off x="5636055" y="2026485"/>
        <a:ext cx="443685" cy="519028"/>
      </dsp:txXfrm>
    </dsp:sp>
    <dsp:sp modelId="{4964A817-E689-460D-A418-59F7856C136B}">
      <dsp:nvSpPr>
        <dsp:cNvPr id="0" name=""/>
        <dsp:cNvSpPr/>
      </dsp:nvSpPr>
      <dsp:spPr>
        <a:xfrm>
          <a:off x="6263912" y="1456836"/>
          <a:ext cx="2092855" cy="1658327"/>
        </a:xfrm>
        <a:prstGeom prst="roundRect">
          <a:avLst>
            <a:gd name="adj" fmla="val 10000"/>
          </a:avLst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kern="1200" dirty="0" smtClean="0"/>
            <a:t>3.- Evaluación y control del programa de ventas</a:t>
          </a:r>
          <a:endParaRPr lang="es-MX" sz="2400" kern="1200" dirty="0"/>
        </a:p>
      </dsp:txBody>
      <dsp:txXfrm>
        <a:off x="6263912" y="1456836"/>
        <a:ext cx="2092855" cy="1658327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B1EF765-43D9-427C-802B-D47476925FEA}">
      <dsp:nvSpPr>
        <dsp:cNvPr id="0" name=""/>
        <dsp:cNvSpPr/>
      </dsp:nvSpPr>
      <dsp:spPr>
        <a:xfrm>
          <a:off x="639063" y="500354"/>
          <a:ext cx="3335546" cy="3335546"/>
        </a:xfrm>
        <a:prstGeom prst="blockArc">
          <a:avLst>
            <a:gd name="adj1" fmla="val 10800000"/>
            <a:gd name="adj2" fmla="val 16200000"/>
            <a:gd name="adj3" fmla="val 464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D51A90-D2C0-4BAF-9F36-DFAB18697C61}">
      <dsp:nvSpPr>
        <dsp:cNvPr id="0" name=""/>
        <dsp:cNvSpPr/>
      </dsp:nvSpPr>
      <dsp:spPr>
        <a:xfrm>
          <a:off x="639063" y="500354"/>
          <a:ext cx="3335546" cy="3335546"/>
        </a:xfrm>
        <a:prstGeom prst="blockArc">
          <a:avLst>
            <a:gd name="adj1" fmla="val 5400000"/>
            <a:gd name="adj2" fmla="val 10800000"/>
            <a:gd name="adj3" fmla="val 464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0266EA-E651-4E8D-959C-AD03967ADCDF}">
      <dsp:nvSpPr>
        <dsp:cNvPr id="0" name=""/>
        <dsp:cNvSpPr/>
      </dsp:nvSpPr>
      <dsp:spPr>
        <a:xfrm>
          <a:off x="639063" y="500354"/>
          <a:ext cx="3335546" cy="3335546"/>
        </a:xfrm>
        <a:prstGeom prst="blockArc">
          <a:avLst>
            <a:gd name="adj1" fmla="val 0"/>
            <a:gd name="adj2" fmla="val 5400000"/>
            <a:gd name="adj3" fmla="val 464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69E7F4-19DD-401E-B1FD-14ED9E8897E1}">
      <dsp:nvSpPr>
        <dsp:cNvPr id="0" name=""/>
        <dsp:cNvSpPr/>
      </dsp:nvSpPr>
      <dsp:spPr>
        <a:xfrm>
          <a:off x="639063" y="500354"/>
          <a:ext cx="3335546" cy="3335546"/>
        </a:xfrm>
        <a:prstGeom prst="blockArc">
          <a:avLst>
            <a:gd name="adj1" fmla="val 16200000"/>
            <a:gd name="adj2" fmla="val 0"/>
            <a:gd name="adj3" fmla="val 464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D246B7-B8E5-4937-8079-22664D62CE8F}">
      <dsp:nvSpPr>
        <dsp:cNvPr id="0" name=""/>
        <dsp:cNvSpPr/>
      </dsp:nvSpPr>
      <dsp:spPr>
        <a:xfrm>
          <a:off x="1538727" y="1400019"/>
          <a:ext cx="1536217" cy="153621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100" kern="1200" dirty="0" smtClean="0"/>
            <a:t>Dirección General</a:t>
          </a:r>
          <a:endParaRPr lang="es-MX" sz="2100" kern="1200" dirty="0"/>
        </a:p>
      </dsp:txBody>
      <dsp:txXfrm>
        <a:off x="1538727" y="1400019"/>
        <a:ext cx="1536217" cy="1536217"/>
      </dsp:txXfrm>
    </dsp:sp>
    <dsp:sp modelId="{D078D610-2444-4D76-92F2-65FE69E7C0E4}">
      <dsp:nvSpPr>
        <dsp:cNvPr id="0" name=""/>
        <dsp:cNvSpPr/>
      </dsp:nvSpPr>
      <dsp:spPr>
        <a:xfrm>
          <a:off x="1697563" y="1391"/>
          <a:ext cx="1218546" cy="107535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/>
            <a:t>Producción</a:t>
          </a:r>
          <a:endParaRPr lang="es-MX" sz="1400" kern="1200" dirty="0"/>
        </a:p>
      </dsp:txBody>
      <dsp:txXfrm>
        <a:off x="1697563" y="1391"/>
        <a:ext cx="1218546" cy="1075352"/>
      </dsp:txXfrm>
    </dsp:sp>
    <dsp:sp modelId="{F8CFB415-B078-478E-8433-7262E1384F0A}">
      <dsp:nvSpPr>
        <dsp:cNvPr id="0" name=""/>
        <dsp:cNvSpPr/>
      </dsp:nvSpPr>
      <dsp:spPr>
        <a:xfrm>
          <a:off x="3259365" y="1630451"/>
          <a:ext cx="1353062" cy="107535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/>
            <a:t>Recursos Humanos</a:t>
          </a:r>
          <a:endParaRPr lang="es-MX" sz="1400" kern="1200" dirty="0"/>
        </a:p>
      </dsp:txBody>
      <dsp:txXfrm>
        <a:off x="3259365" y="1630451"/>
        <a:ext cx="1353062" cy="1075352"/>
      </dsp:txXfrm>
    </dsp:sp>
    <dsp:sp modelId="{9196DCF8-90EC-4987-B19C-C015594594FF}">
      <dsp:nvSpPr>
        <dsp:cNvPr id="0" name=""/>
        <dsp:cNvSpPr/>
      </dsp:nvSpPr>
      <dsp:spPr>
        <a:xfrm>
          <a:off x="1769160" y="3259512"/>
          <a:ext cx="1075352" cy="107535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 smtClean="0"/>
            <a:t>MKT / Ventas</a:t>
          </a:r>
          <a:endParaRPr lang="es-MX" sz="2000" kern="1200" dirty="0"/>
        </a:p>
      </dsp:txBody>
      <dsp:txXfrm>
        <a:off x="1769160" y="3259512"/>
        <a:ext cx="1075352" cy="1075352"/>
      </dsp:txXfrm>
    </dsp:sp>
    <dsp:sp modelId="{C909AC66-AC5C-4B12-9D4E-2E10269DDF1D}">
      <dsp:nvSpPr>
        <dsp:cNvPr id="0" name=""/>
        <dsp:cNvSpPr/>
      </dsp:nvSpPr>
      <dsp:spPr>
        <a:xfrm>
          <a:off x="140100" y="1630451"/>
          <a:ext cx="1075352" cy="107535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/>
            <a:t>Admón.. Y Finanzas</a:t>
          </a:r>
          <a:endParaRPr lang="es-MX" sz="1400" kern="1200" dirty="0"/>
        </a:p>
      </dsp:txBody>
      <dsp:txXfrm>
        <a:off x="140100" y="1630451"/>
        <a:ext cx="1075352" cy="10753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4D2DE2-BA01-4FD4-A11F-DDF1375555CE}" type="datetimeFigureOut">
              <a:rPr lang="es-MX" smtClean="0"/>
              <a:pPr/>
              <a:t>31/03/2012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F6DF62-3F24-4F02-ADC2-F3DC7F206F1E}" type="slidenum">
              <a:rPr lang="es-MX" smtClean="0"/>
              <a:pPr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28B1321-F173-4EB5-893C-C99CFBA74282}" type="datetimeFigureOut">
              <a:rPr lang="es-MX" smtClean="0"/>
              <a:pPr/>
              <a:t>31/03/2012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AED95B1-EE11-4FFB-B579-8DFD10FA9DC8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28B1321-F173-4EB5-893C-C99CFBA74282}" type="datetimeFigureOut">
              <a:rPr lang="es-MX" smtClean="0"/>
              <a:pPr/>
              <a:t>31/03/2012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AED95B1-EE11-4FFB-B579-8DFD10FA9DC8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28B1321-F173-4EB5-893C-C99CFBA74282}" type="datetimeFigureOut">
              <a:rPr lang="es-MX" smtClean="0"/>
              <a:pPr/>
              <a:t>31/03/2012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AED95B1-EE11-4FFB-B579-8DFD10FA9DC8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28B1321-F173-4EB5-893C-C99CFBA74282}" type="datetimeFigureOut">
              <a:rPr lang="es-MX" smtClean="0"/>
              <a:pPr/>
              <a:t>31/03/2012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AED95B1-EE11-4FFB-B579-8DFD10FA9DC8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28B1321-F173-4EB5-893C-C99CFBA74282}" type="datetimeFigureOut">
              <a:rPr lang="es-MX" smtClean="0"/>
              <a:pPr/>
              <a:t>31/03/2012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AED95B1-EE11-4FFB-B579-8DFD10FA9DC8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28B1321-F173-4EB5-893C-C99CFBA74282}" type="datetimeFigureOut">
              <a:rPr lang="es-MX" smtClean="0"/>
              <a:pPr/>
              <a:t>31/03/2012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AED95B1-EE11-4FFB-B579-8DFD10FA9DC8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28B1321-F173-4EB5-893C-C99CFBA74282}" type="datetimeFigureOut">
              <a:rPr lang="es-MX" smtClean="0"/>
              <a:pPr/>
              <a:t>31/03/2012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AED95B1-EE11-4FFB-B579-8DFD10FA9DC8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28B1321-F173-4EB5-893C-C99CFBA74282}" type="datetimeFigureOut">
              <a:rPr lang="es-MX" smtClean="0"/>
              <a:pPr/>
              <a:t>31/03/2012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AED95B1-EE11-4FFB-B579-8DFD10FA9DC8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28B1321-F173-4EB5-893C-C99CFBA74282}" type="datetimeFigureOut">
              <a:rPr lang="es-MX" smtClean="0"/>
              <a:pPr/>
              <a:t>31/03/2012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AED95B1-EE11-4FFB-B579-8DFD10FA9DC8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28B1321-F173-4EB5-893C-C99CFBA74282}" type="datetimeFigureOut">
              <a:rPr lang="es-MX" smtClean="0"/>
              <a:pPr/>
              <a:t>31/03/2012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AED95B1-EE11-4FFB-B579-8DFD10FA9DC8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28B1321-F173-4EB5-893C-C99CFBA74282}" type="datetimeFigureOut">
              <a:rPr lang="es-MX" smtClean="0"/>
              <a:pPr/>
              <a:t>31/03/2012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AED95B1-EE11-4FFB-B579-8DFD10FA9DC8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 descr="1.bmp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6079" y="0"/>
            <a:ext cx="9131841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4.bp.blogspot.com/_JgwIlfJUWuI/TEn5pV4XaeI/AAAAAAAABQ8/0X5Zb6yZ4f4/s1600/vaca_india_.jpg" TargetMode="External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1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19" y="0"/>
            <a:ext cx="9125761" cy="6858000"/>
          </a:xfrm>
          <a:prstGeom prst="rect">
            <a:avLst/>
          </a:prstGeom>
        </p:spPr>
      </p:pic>
      <p:sp>
        <p:nvSpPr>
          <p:cNvPr id="3" name="2 Rectángulo"/>
          <p:cNvSpPr/>
          <p:nvPr/>
        </p:nvSpPr>
        <p:spPr>
          <a:xfrm>
            <a:off x="2915816" y="332656"/>
            <a:ext cx="6156176" cy="18722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4000" b="1" dirty="0" smtClean="0">
                <a:latin typeface="+mj-lt"/>
                <a:cs typeface="Aharoni" pitchFamily="2" charset="-79"/>
              </a:rPr>
              <a:t>Có</a:t>
            </a:r>
            <a:r>
              <a:rPr lang="es-MX" sz="4000" b="1" dirty="0" smtClean="0">
                <a:latin typeface="+mj-lt"/>
                <a:cs typeface="Aharoni" pitchFamily="2" charset="-79"/>
              </a:rPr>
              <a:t>mo mejorar la etapa actual de mi Negocio</a:t>
            </a:r>
            <a:endParaRPr lang="es-MX" sz="4000" b="1" dirty="0">
              <a:latin typeface="+mj-lt"/>
              <a:cs typeface="Aharoni" pitchFamily="2" charset="-79"/>
            </a:endParaRPr>
          </a:p>
        </p:txBody>
      </p:sp>
      <p:pic>
        <p:nvPicPr>
          <p:cNvPr id="18434" name="Picture 2" descr="Kü-math +®, Matemáticas y Más... Todos a sus Marcas"/>
          <p:cNvPicPr>
            <a:picLocks noChangeAspect="1" noChangeArrowheads="1"/>
          </p:cNvPicPr>
          <p:nvPr/>
        </p:nvPicPr>
        <p:blipFill>
          <a:blip r:embed="rId3" cstate="print"/>
          <a:srcRect b="24401"/>
          <a:stretch>
            <a:fillRect/>
          </a:stretch>
        </p:blipFill>
        <p:spPr bwMode="auto">
          <a:xfrm>
            <a:off x="0" y="-1"/>
            <a:ext cx="3203848" cy="24220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uadroTexto"/>
          <p:cNvSpPr txBox="1"/>
          <p:nvPr/>
        </p:nvSpPr>
        <p:spPr>
          <a:xfrm>
            <a:off x="827584" y="395953"/>
            <a:ext cx="73448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b="1" dirty="0" smtClean="0">
                <a:solidFill>
                  <a:srgbClr val="C00000"/>
                </a:solidFill>
              </a:rPr>
              <a:t>10  Puntos básicos para Lograrlo</a:t>
            </a:r>
            <a:endParaRPr lang="es-MX" sz="3200" b="1" dirty="0">
              <a:solidFill>
                <a:srgbClr val="C00000"/>
              </a:solidFill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467544" y="1340768"/>
            <a:ext cx="8064896" cy="4680520"/>
          </a:xfrm>
          <a:prstGeom prst="rect">
            <a:avLst/>
          </a:prstGeom>
        </p:spPr>
        <p:txBody>
          <a:bodyPr/>
          <a:lstStyle/>
          <a:p>
            <a:pPr marL="514350" marR="0" lvl="0" indent="-5143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+mj-lt"/>
              <a:buAutoNum type="arabicPeriod"/>
              <a:tabLst/>
              <a:defRPr/>
            </a:pPr>
            <a:r>
              <a:rPr lang="es-ES" sz="2400" dirty="0" smtClean="0"/>
              <a:t>Interpretar y Diseñar la Cultura Corporativa de la Empresa</a:t>
            </a:r>
          </a:p>
          <a:p>
            <a:pPr marL="514350" marR="0" lvl="0" indent="-5143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+mj-lt"/>
              <a:buAutoNum type="arabicPeriod"/>
              <a:tabLst/>
              <a:defRPr/>
            </a:pPr>
            <a:r>
              <a:rPr lang="es-ES" sz="2400" dirty="0" smtClean="0"/>
              <a:t>Definir el Ciclo de Vida De la Empresa</a:t>
            </a:r>
          </a:p>
          <a:p>
            <a:pPr marL="514350" marR="0" lvl="0" indent="-5143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+mj-lt"/>
              <a:buAutoNum type="arabicPeriod"/>
              <a:tabLst/>
              <a:defRPr/>
            </a:pPr>
            <a:r>
              <a:rPr lang="es-ES" sz="2400" dirty="0" smtClean="0"/>
              <a:t>Crear </a:t>
            </a:r>
            <a:r>
              <a:rPr lang="es-ES" sz="2400" dirty="0" err="1" smtClean="0"/>
              <a:t>Synerteams</a:t>
            </a:r>
            <a:r>
              <a:rPr lang="es-ES" sz="2400" dirty="0" smtClean="0"/>
              <a:t> ó Equipos </a:t>
            </a:r>
            <a:r>
              <a:rPr lang="es-ES" sz="2400" dirty="0" err="1" smtClean="0"/>
              <a:t>Sinergéticos</a:t>
            </a:r>
            <a:endParaRPr lang="es-ES" sz="2400" dirty="0" smtClean="0"/>
          </a:p>
          <a:p>
            <a:pPr marL="514350" marR="0" lvl="0" indent="-5143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+mj-lt"/>
              <a:buAutoNum type="arabicPeriod"/>
              <a:tabLst/>
              <a:defRPr/>
            </a:pPr>
            <a:r>
              <a:rPr kumimoji="0" lang="es-E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Implantar Administración por Objetivos</a:t>
            </a:r>
          </a:p>
          <a:p>
            <a:pPr marL="514350" marR="0" lvl="0" indent="-5143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+mj-lt"/>
              <a:buAutoNum type="arabicPeriod"/>
              <a:tabLst/>
              <a:defRPr/>
            </a:pPr>
            <a:r>
              <a:rPr lang="es-ES" sz="2400" noProof="0" dirty="0" smtClean="0"/>
              <a:t>Estructurar la Organización por áreas Funcionales</a:t>
            </a:r>
          </a:p>
          <a:p>
            <a:pPr marL="514350" marR="0" lvl="0" indent="-5143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+mj-lt"/>
              <a:buAutoNum type="arabicPeriod"/>
              <a:tabLst/>
              <a:defRPr/>
            </a:pPr>
            <a:r>
              <a:rPr lang="es-ES" sz="2400" dirty="0" smtClean="0"/>
              <a:t>Ranking de empleados</a:t>
            </a:r>
          </a:p>
          <a:p>
            <a:pPr marL="514350" marR="0" lvl="0" indent="-5143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+mj-lt"/>
              <a:buAutoNum type="arabicPeriod"/>
              <a:tabLst/>
              <a:defRPr/>
            </a:pPr>
            <a:r>
              <a:rPr lang="es-ES" sz="2400" dirty="0" err="1" smtClean="0"/>
              <a:t>KPI´s</a:t>
            </a:r>
            <a:r>
              <a:rPr lang="es-ES" sz="2400" dirty="0" smtClean="0"/>
              <a:t>  ó </a:t>
            </a:r>
            <a:r>
              <a:rPr lang="es-ES" sz="2400" dirty="0" err="1" smtClean="0"/>
              <a:t>Driver´s</a:t>
            </a:r>
            <a:r>
              <a:rPr lang="es-ES" sz="2400" dirty="0" smtClean="0"/>
              <a:t> </a:t>
            </a:r>
          </a:p>
          <a:p>
            <a:pPr marL="514350" marR="0" lvl="0" indent="-5143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+mj-lt"/>
              <a:buAutoNum type="arabicPeriod"/>
              <a:tabLst/>
              <a:defRPr/>
            </a:pPr>
            <a:r>
              <a:rPr lang="es-ES" sz="2400" noProof="0" dirty="0" smtClean="0"/>
              <a:t>Cierres Mensuales</a:t>
            </a:r>
          </a:p>
          <a:p>
            <a:pPr marL="514350" marR="0" lvl="0" indent="-5143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+mj-lt"/>
              <a:buAutoNum type="arabicPeriod"/>
              <a:tabLst/>
              <a:defRPr/>
            </a:pPr>
            <a:r>
              <a:rPr lang="es-ES" sz="2400" dirty="0" smtClean="0"/>
              <a:t>Separación de Tesorería</a:t>
            </a:r>
          </a:p>
          <a:p>
            <a:pPr marL="514350" marR="0" lvl="0" indent="-5143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+mj-lt"/>
              <a:buAutoNum type="arabicPeriod"/>
              <a:tabLst/>
              <a:defRPr/>
            </a:pPr>
            <a:r>
              <a:rPr kumimoji="0" lang="es-E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Capacitación</a:t>
            </a:r>
            <a:r>
              <a:rPr kumimoji="0" lang="es-E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y desarrollo humano</a:t>
            </a:r>
            <a:endParaRPr kumimoji="0" lang="es-E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122000"/>
              <a:buFont typeface="Arial" pitchFamily="34" charset="0"/>
              <a:buChar char="•"/>
              <a:tabLst/>
              <a:defRPr/>
            </a:pPr>
            <a:endParaRPr kumimoji="0" lang="es-E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122000"/>
              <a:buFont typeface="Arial" pitchFamily="34" charset="0"/>
              <a:buChar char="•"/>
              <a:tabLst/>
              <a:defRPr/>
            </a:pP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 smtClean="0">
                <a:solidFill>
                  <a:srgbClr val="C00000"/>
                </a:solidFill>
              </a:rPr>
              <a:t>Cultura Corporativa y </a:t>
            </a:r>
            <a:r>
              <a:rPr lang="es-MX" b="1" dirty="0" err="1" smtClean="0">
                <a:solidFill>
                  <a:srgbClr val="C00000"/>
                </a:solidFill>
              </a:rPr>
              <a:t>APO´s</a:t>
            </a:r>
            <a:endParaRPr lang="es-MX" b="1" dirty="0">
              <a:solidFill>
                <a:srgbClr val="C00000"/>
              </a:solidFill>
            </a:endParaRPr>
          </a:p>
        </p:txBody>
      </p:sp>
      <p:sp>
        <p:nvSpPr>
          <p:cNvPr id="5" name="4 Marcador de contenido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s-MX" b="1" dirty="0" smtClean="0">
                <a:solidFill>
                  <a:srgbClr val="002060"/>
                </a:solidFill>
              </a:rPr>
              <a:t>Misión</a:t>
            </a:r>
          </a:p>
          <a:p>
            <a:endParaRPr lang="es-MX" b="1" dirty="0" smtClean="0">
              <a:solidFill>
                <a:srgbClr val="002060"/>
              </a:solidFill>
            </a:endParaRPr>
          </a:p>
          <a:p>
            <a:r>
              <a:rPr lang="es-MX" b="1" dirty="0" smtClean="0">
                <a:solidFill>
                  <a:srgbClr val="002060"/>
                </a:solidFill>
              </a:rPr>
              <a:t>Visión</a:t>
            </a:r>
          </a:p>
          <a:p>
            <a:endParaRPr lang="es-MX" b="1" dirty="0" smtClean="0">
              <a:solidFill>
                <a:srgbClr val="002060"/>
              </a:solidFill>
            </a:endParaRPr>
          </a:p>
          <a:p>
            <a:r>
              <a:rPr lang="es-MX" b="1" dirty="0" smtClean="0">
                <a:solidFill>
                  <a:srgbClr val="002060"/>
                </a:solidFill>
              </a:rPr>
              <a:t>Valores</a:t>
            </a:r>
            <a:endParaRPr lang="es-MX" b="1" dirty="0">
              <a:solidFill>
                <a:srgbClr val="002060"/>
              </a:solidFill>
            </a:endParaRPr>
          </a:p>
        </p:txBody>
      </p:sp>
      <p:sp>
        <p:nvSpPr>
          <p:cNvPr id="7" name="6 Cerrar llave"/>
          <p:cNvSpPr/>
          <p:nvPr/>
        </p:nvSpPr>
        <p:spPr>
          <a:xfrm>
            <a:off x="2195736" y="1772816"/>
            <a:ext cx="1008112" cy="230425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7 Rectángulo"/>
          <p:cNvSpPr/>
          <p:nvPr/>
        </p:nvSpPr>
        <p:spPr>
          <a:xfrm>
            <a:off x="3419872" y="2420888"/>
            <a:ext cx="2736304" cy="1080120"/>
          </a:xfrm>
          <a:prstGeom prst="rect">
            <a:avLst/>
          </a:prstGeom>
          <a:ln w="34925"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4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Objetivos Estratégicos</a:t>
            </a:r>
            <a:endParaRPr lang="es-MX" sz="4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9" name="8 Flecha abajo"/>
          <p:cNvSpPr/>
          <p:nvPr/>
        </p:nvSpPr>
        <p:spPr>
          <a:xfrm>
            <a:off x="4499992" y="3861048"/>
            <a:ext cx="576064" cy="1008112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solidFill>
                <a:srgbClr val="FF0000"/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2483768" y="5229200"/>
            <a:ext cx="5688632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2400" b="1" dirty="0" smtClean="0"/>
              <a:t>Objetivos Anuales y Metas Trimestrales</a:t>
            </a:r>
            <a:endParaRPr lang="es-MX" sz="2400" b="1" dirty="0"/>
          </a:p>
        </p:txBody>
      </p:sp>
      <p:pic>
        <p:nvPicPr>
          <p:cNvPr id="1026" name="Picture 2" descr="http://t0.gstatic.com/images?q=tbn:ANd9GcQ1GE-dYD93O7t5qJvtkza6a43RMAMjWhOoR_ImEQW0Xbj1lLIPP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1700808"/>
            <a:ext cx="2664296" cy="26642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55576" y="0"/>
            <a:ext cx="6408712" cy="606698"/>
          </a:xfrm>
        </p:spPr>
        <p:txBody>
          <a:bodyPr/>
          <a:lstStyle/>
          <a:p>
            <a:r>
              <a:rPr lang="es-MX" sz="3200" b="1" dirty="0" smtClean="0">
                <a:solidFill>
                  <a:srgbClr val="C00000"/>
                </a:solidFill>
              </a:rPr>
              <a:t>Ciclos de Vida de la Organización</a:t>
            </a:r>
            <a:endParaRPr lang="es-MX" sz="3200" b="1" dirty="0">
              <a:solidFill>
                <a:srgbClr val="C00000"/>
              </a:solidFill>
            </a:endParaRPr>
          </a:p>
        </p:txBody>
      </p:sp>
      <p:sp>
        <p:nvSpPr>
          <p:cNvPr id="3" name="Freeform 2"/>
          <p:cNvSpPr>
            <a:spLocks/>
          </p:cNvSpPr>
          <p:nvPr/>
        </p:nvSpPr>
        <p:spPr bwMode="auto">
          <a:xfrm>
            <a:off x="1093788" y="1143000"/>
            <a:ext cx="6897687" cy="4446588"/>
          </a:xfrm>
          <a:custGeom>
            <a:avLst/>
            <a:gdLst/>
            <a:ahLst/>
            <a:cxnLst>
              <a:cxn ang="0">
                <a:pos x="0" y="2736"/>
              </a:cxn>
              <a:cxn ang="0">
                <a:pos x="654" y="2418"/>
              </a:cxn>
              <a:cxn ang="0">
                <a:pos x="1277" y="440"/>
              </a:cxn>
              <a:cxn ang="0">
                <a:pos x="2212" y="0"/>
              </a:cxn>
              <a:cxn ang="0">
                <a:pos x="3102" y="440"/>
              </a:cxn>
              <a:cxn ang="0">
                <a:pos x="3636" y="2344"/>
              </a:cxn>
              <a:cxn ang="0">
                <a:pos x="4345" y="2736"/>
              </a:cxn>
            </a:cxnLst>
            <a:rect l="0" t="0" r="r" b="b"/>
            <a:pathLst>
              <a:path w="4345" h="2801">
                <a:moveTo>
                  <a:pt x="0" y="2736"/>
                </a:moveTo>
                <a:cubicBezTo>
                  <a:pt x="109" y="2685"/>
                  <a:pt x="441" y="2801"/>
                  <a:pt x="654" y="2418"/>
                </a:cubicBezTo>
                <a:cubicBezTo>
                  <a:pt x="867" y="2035"/>
                  <a:pt x="1017" y="843"/>
                  <a:pt x="1277" y="440"/>
                </a:cubicBezTo>
                <a:cubicBezTo>
                  <a:pt x="1537" y="37"/>
                  <a:pt x="1907" y="0"/>
                  <a:pt x="2212" y="0"/>
                </a:cubicBezTo>
                <a:cubicBezTo>
                  <a:pt x="2516" y="0"/>
                  <a:pt x="2864" y="49"/>
                  <a:pt x="3102" y="440"/>
                </a:cubicBezTo>
                <a:cubicBezTo>
                  <a:pt x="3339" y="830"/>
                  <a:pt x="3429" y="1961"/>
                  <a:pt x="3636" y="2344"/>
                </a:cubicBezTo>
                <a:cubicBezTo>
                  <a:pt x="3843" y="2727"/>
                  <a:pt x="4197" y="2654"/>
                  <a:pt x="4345" y="2736"/>
                </a:cubicBezTo>
              </a:path>
            </a:pathLst>
          </a:custGeom>
          <a:solidFill>
            <a:srgbClr val="FFFF99"/>
          </a:solidFill>
          <a:ln w="38100" cmpd="sng">
            <a:solidFill>
              <a:srgbClr val="0033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MX"/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1019175" y="4827588"/>
            <a:ext cx="971550" cy="658812"/>
            <a:chOff x="642" y="3041"/>
            <a:chExt cx="612" cy="415"/>
          </a:xfrm>
        </p:grpSpPr>
        <p:sp>
          <p:nvSpPr>
            <p:cNvPr id="5" name="Oval 4"/>
            <p:cNvSpPr>
              <a:spLocks noChangeArrowheads="1"/>
            </p:cNvSpPr>
            <p:nvPr/>
          </p:nvSpPr>
          <p:spPr bwMode="auto">
            <a:xfrm>
              <a:off x="1080" y="3312"/>
              <a:ext cx="144" cy="14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6" name="Text Box 5"/>
            <p:cNvSpPr txBox="1">
              <a:spLocks noChangeArrowheads="1"/>
            </p:cNvSpPr>
            <p:nvPr/>
          </p:nvSpPr>
          <p:spPr bwMode="auto">
            <a:xfrm>
              <a:off x="642" y="3041"/>
              <a:ext cx="612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s-ES_tradnl" sz="1400" b="1"/>
                <a:t>Noviazgo</a:t>
              </a:r>
            </a:p>
            <a:p>
              <a:pPr algn="ctr" eaLnBrk="0" hangingPunct="0"/>
              <a:r>
                <a:rPr lang="es-ES_tradnl" sz="1400" b="1"/>
                <a:t>paEi</a:t>
              </a:r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1943100" y="5029200"/>
            <a:ext cx="1436688" cy="517525"/>
            <a:chOff x="1224" y="3168"/>
            <a:chExt cx="905" cy="326"/>
          </a:xfrm>
        </p:grpSpPr>
        <p:sp>
          <p:nvSpPr>
            <p:cNvPr id="8" name="Arc 7"/>
            <p:cNvSpPr>
              <a:spLocks/>
            </p:cNvSpPr>
            <p:nvPr/>
          </p:nvSpPr>
          <p:spPr bwMode="auto">
            <a:xfrm rot="-1228152">
              <a:off x="1224" y="3264"/>
              <a:ext cx="478" cy="192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511"/>
                <a:gd name="T1" fmla="*/ 0 h 21600"/>
                <a:gd name="T2" fmla="*/ 21511 w 21511"/>
                <a:gd name="T3" fmla="*/ 19644 h 21600"/>
                <a:gd name="T4" fmla="*/ 0 w 21511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511" h="21600" fill="none" extrusionOk="0">
                  <a:moveTo>
                    <a:pt x="-1" y="0"/>
                  </a:moveTo>
                  <a:cubicBezTo>
                    <a:pt x="11171" y="0"/>
                    <a:pt x="20499" y="8518"/>
                    <a:pt x="21511" y="19643"/>
                  </a:cubicBezTo>
                </a:path>
                <a:path w="21511" h="21600" stroke="0" extrusionOk="0">
                  <a:moveTo>
                    <a:pt x="-1" y="0"/>
                  </a:moveTo>
                  <a:cubicBezTo>
                    <a:pt x="11171" y="0"/>
                    <a:pt x="20499" y="8518"/>
                    <a:pt x="21511" y="19643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rgbClr val="FF0000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9" name="Oval 8"/>
            <p:cNvSpPr>
              <a:spLocks noChangeArrowheads="1"/>
            </p:cNvSpPr>
            <p:nvPr/>
          </p:nvSpPr>
          <p:spPr bwMode="auto">
            <a:xfrm>
              <a:off x="1608" y="3312"/>
              <a:ext cx="144" cy="1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10" name="Text Box 9"/>
            <p:cNvSpPr txBox="1">
              <a:spLocks noChangeArrowheads="1"/>
            </p:cNvSpPr>
            <p:nvPr/>
          </p:nvSpPr>
          <p:spPr bwMode="auto">
            <a:xfrm>
              <a:off x="1716" y="3168"/>
              <a:ext cx="413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s-ES_tradnl" sz="1400" b="1"/>
                <a:t>Ligue</a:t>
              </a:r>
            </a:p>
            <a:p>
              <a:pPr algn="ctr" eaLnBrk="0" hangingPunct="0"/>
              <a:r>
                <a:rPr lang="es-ES_tradnl" sz="1400" b="1"/>
                <a:t>--E-</a:t>
              </a:r>
            </a:p>
          </p:txBody>
        </p:sp>
      </p:grp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1385888" y="4217988"/>
            <a:ext cx="1014412" cy="517525"/>
            <a:chOff x="873" y="2657"/>
            <a:chExt cx="639" cy="326"/>
          </a:xfrm>
        </p:grpSpPr>
        <p:sp>
          <p:nvSpPr>
            <p:cNvPr id="12" name="Oval 11"/>
            <p:cNvSpPr>
              <a:spLocks noChangeArrowheads="1"/>
            </p:cNvSpPr>
            <p:nvPr/>
          </p:nvSpPr>
          <p:spPr bwMode="auto">
            <a:xfrm>
              <a:off x="1368" y="2832"/>
              <a:ext cx="144" cy="14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13" name="Text Box 12"/>
            <p:cNvSpPr txBox="1">
              <a:spLocks noChangeArrowheads="1"/>
            </p:cNvSpPr>
            <p:nvPr/>
          </p:nvSpPr>
          <p:spPr bwMode="auto">
            <a:xfrm>
              <a:off x="873" y="2657"/>
              <a:ext cx="537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s-ES_tradnl" sz="1400" b="1"/>
                <a:t>Infancia</a:t>
              </a:r>
            </a:p>
            <a:p>
              <a:pPr algn="ctr" eaLnBrk="0" hangingPunct="0"/>
              <a:r>
                <a:rPr lang="es-ES_tradnl" sz="1400" b="1"/>
                <a:t>Paei</a:t>
              </a:r>
            </a:p>
          </p:txBody>
        </p:sp>
      </p:grpSp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2400300" y="4419600"/>
            <a:ext cx="1825625" cy="762000"/>
            <a:chOff x="1512" y="2784"/>
            <a:chExt cx="1150" cy="480"/>
          </a:xfrm>
        </p:grpSpPr>
        <p:sp>
          <p:nvSpPr>
            <p:cNvPr id="15" name="Arc 14"/>
            <p:cNvSpPr>
              <a:spLocks/>
            </p:cNvSpPr>
            <p:nvPr/>
          </p:nvSpPr>
          <p:spPr bwMode="auto">
            <a:xfrm rot="-1228152">
              <a:off x="1512" y="2784"/>
              <a:ext cx="478" cy="192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511"/>
                <a:gd name="T1" fmla="*/ 0 h 21600"/>
                <a:gd name="T2" fmla="*/ 21511 w 21511"/>
                <a:gd name="T3" fmla="*/ 19644 h 21600"/>
                <a:gd name="T4" fmla="*/ 0 w 21511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511" h="21600" fill="none" extrusionOk="0">
                  <a:moveTo>
                    <a:pt x="-1" y="0"/>
                  </a:moveTo>
                  <a:cubicBezTo>
                    <a:pt x="11171" y="0"/>
                    <a:pt x="20499" y="8518"/>
                    <a:pt x="21511" y="19643"/>
                  </a:cubicBezTo>
                </a:path>
                <a:path w="21511" h="21600" stroke="0" extrusionOk="0">
                  <a:moveTo>
                    <a:pt x="-1" y="0"/>
                  </a:moveTo>
                  <a:cubicBezTo>
                    <a:pt x="11171" y="0"/>
                    <a:pt x="20499" y="8518"/>
                    <a:pt x="21511" y="19643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rgbClr val="FF0000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16" name="Oval 15"/>
            <p:cNvSpPr>
              <a:spLocks noChangeArrowheads="1"/>
            </p:cNvSpPr>
            <p:nvPr/>
          </p:nvSpPr>
          <p:spPr bwMode="auto">
            <a:xfrm>
              <a:off x="1896" y="2832"/>
              <a:ext cx="144" cy="1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17" name="Text Box 16"/>
            <p:cNvSpPr txBox="1">
              <a:spLocks noChangeArrowheads="1"/>
            </p:cNvSpPr>
            <p:nvPr/>
          </p:nvSpPr>
          <p:spPr bwMode="auto">
            <a:xfrm>
              <a:off x="1982" y="2804"/>
              <a:ext cx="680" cy="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s-ES_tradnl" sz="1400" b="1"/>
                <a:t>Mortalidad</a:t>
              </a:r>
            </a:p>
            <a:p>
              <a:pPr algn="ctr" eaLnBrk="0" hangingPunct="0"/>
              <a:r>
                <a:rPr lang="es-ES_tradnl" sz="1400" b="1"/>
                <a:t>Infantil</a:t>
              </a:r>
            </a:p>
            <a:p>
              <a:pPr algn="ctr" eaLnBrk="0" hangingPunct="0"/>
              <a:r>
                <a:rPr lang="es-ES_tradnl" sz="1400" b="1"/>
                <a:t>P---</a:t>
              </a:r>
            </a:p>
          </p:txBody>
        </p:sp>
      </p:grpSp>
      <p:grpSp>
        <p:nvGrpSpPr>
          <p:cNvPr id="18" name="Group 17"/>
          <p:cNvGrpSpPr>
            <a:grpSpLocks/>
          </p:cNvGrpSpPr>
          <p:nvPr/>
        </p:nvGrpSpPr>
        <p:grpSpPr bwMode="auto">
          <a:xfrm>
            <a:off x="1630363" y="3560763"/>
            <a:ext cx="977900" cy="517525"/>
            <a:chOff x="1027" y="2243"/>
            <a:chExt cx="616" cy="326"/>
          </a:xfrm>
        </p:grpSpPr>
        <p:sp>
          <p:nvSpPr>
            <p:cNvPr id="19" name="Oval 18"/>
            <p:cNvSpPr>
              <a:spLocks noChangeArrowheads="1"/>
            </p:cNvSpPr>
            <p:nvPr/>
          </p:nvSpPr>
          <p:spPr bwMode="auto">
            <a:xfrm>
              <a:off x="1499" y="2352"/>
              <a:ext cx="144" cy="14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20" name="Text Box 19"/>
            <p:cNvSpPr txBox="1">
              <a:spLocks noChangeArrowheads="1"/>
            </p:cNvSpPr>
            <p:nvPr/>
          </p:nvSpPr>
          <p:spPr bwMode="auto">
            <a:xfrm>
              <a:off x="1027" y="2243"/>
              <a:ext cx="463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s-ES_tradnl" sz="1400" b="1"/>
                <a:t>Go-Go</a:t>
              </a:r>
            </a:p>
            <a:p>
              <a:pPr algn="ctr" eaLnBrk="0" hangingPunct="0"/>
              <a:r>
                <a:rPr lang="es-ES_tradnl" sz="1400" b="1"/>
                <a:t>PaEi</a:t>
              </a:r>
            </a:p>
          </p:txBody>
        </p:sp>
      </p:grpSp>
      <p:grpSp>
        <p:nvGrpSpPr>
          <p:cNvPr id="21" name="Group 20"/>
          <p:cNvGrpSpPr>
            <a:grpSpLocks/>
          </p:cNvGrpSpPr>
          <p:nvPr/>
        </p:nvGrpSpPr>
        <p:grpSpPr bwMode="auto">
          <a:xfrm>
            <a:off x="2608263" y="3613150"/>
            <a:ext cx="1922462" cy="730250"/>
            <a:chOff x="1643" y="2276"/>
            <a:chExt cx="1211" cy="460"/>
          </a:xfrm>
        </p:grpSpPr>
        <p:sp>
          <p:nvSpPr>
            <p:cNvPr id="22" name="Arc 21"/>
            <p:cNvSpPr>
              <a:spLocks/>
            </p:cNvSpPr>
            <p:nvPr/>
          </p:nvSpPr>
          <p:spPr bwMode="auto">
            <a:xfrm rot="-1228152">
              <a:off x="1643" y="2304"/>
              <a:ext cx="478" cy="192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511"/>
                <a:gd name="T1" fmla="*/ 0 h 21600"/>
                <a:gd name="T2" fmla="*/ 21511 w 21511"/>
                <a:gd name="T3" fmla="*/ 19644 h 21600"/>
                <a:gd name="T4" fmla="*/ 0 w 21511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511" h="21600" fill="none" extrusionOk="0">
                  <a:moveTo>
                    <a:pt x="-1" y="0"/>
                  </a:moveTo>
                  <a:cubicBezTo>
                    <a:pt x="11171" y="0"/>
                    <a:pt x="20499" y="8518"/>
                    <a:pt x="21511" y="19643"/>
                  </a:cubicBezTo>
                </a:path>
                <a:path w="21511" h="21600" stroke="0" extrusionOk="0">
                  <a:moveTo>
                    <a:pt x="-1" y="0"/>
                  </a:moveTo>
                  <a:cubicBezTo>
                    <a:pt x="11171" y="0"/>
                    <a:pt x="20499" y="8518"/>
                    <a:pt x="21511" y="19643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rgbClr val="FF0000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23" name="Oval 22"/>
            <p:cNvSpPr>
              <a:spLocks noChangeArrowheads="1"/>
            </p:cNvSpPr>
            <p:nvPr/>
          </p:nvSpPr>
          <p:spPr bwMode="auto">
            <a:xfrm>
              <a:off x="2027" y="2352"/>
              <a:ext cx="144" cy="1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24" name="Text Box 23"/>
            <p:cNvSpPr txBox="1">
              <a:spLocks noChangeArrowheads="1"/>
            </p:cNvSpPr>
            <p:nvPr/>
          </p:nvSpPr>
          <p:spPr bwMode="auto">
            <a:xfrm>
              <a:off x="2142" y="2276"/>
              <a:ext cx="712" cy="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s-ES_tradnl" sz="1400" b="1"/>
                <a:t>Trampa del</a:t>
              </a:r>
            </a:p>
            <a:p>
              <a:pPr algn="ctr" eaLnBrk="0" hangingPunct="0"/>
              <a:r>
                <a:rPr lang="es-ES_tradnl" sz="1400" b="1"/>
                <a:t>Fundador</a:t>
              </a:r>
            </a:p>
            <a:p>
              <a:pPr algn="ctr" eaLnBrk="0" hangingPunct="0"/>
              <a:r>
                <a:rPr lang="es-ES_tradnl" sz="1400" b="1"/>
                <a:t>P-E-</a:t>
              </a:r>
            </a:p>
          </p:txBody>
        </p:sp>
      </p:grpSp>
      <p:grpSp>
        <p:nvGrpSpPr>
          <p:cNvPr id="25" name="Group 24"/>
          <p:cNvGrpSpPr>
            <a:grpSpLocks/>
          </p:cNvGrpSpPr>
          <p:nvPr/>
        </p:nvGrpSpPr>
        <p:grpSpPr bwMode="auto">
          <a:xfrm>
            <a:off x="1384300" y="2514600"/>
            <a:ext cx="1511300" cy="517525"/>
            <a:chOff x="872" y="1584"/>
            <a:chExt cx="952" cy="326"/>
          </a:xfrm>
        </p:grpSpPr>
        <p:sp>
          <p:nvSpPr>
            <p:cNvPr id="26" name="Oval 25"/>
            <p:cNvSpPr>
              <a:spLocks noChangeArrowheads="1"/>
            </p:cNvSpPr>
            <p:nvPr/>
          </p:nvSpPr>
          <p:spPr bwMode="auto">
            <a:xfrm>
              <a:off x="1680" y="1680"/>
              <a:ext cx="144" cy="14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27" name="Text Box 26"/>
            <p:cNvSpPr txBox="1">
              <a:spLocks noChangeArrowheads="1"/>
            </p:cNvSpPr>
            <p:nvPr/>
          </p:nvSpPr>
          <p:spPr bwMode="auto">
            <a:xfrm>
              <a:off x="872" y="1584"/>
              <a:ext cx="835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s-ES_tradnl" sz="1400" b="1"/>
                <a:t>Adolescencia</a:t>
              </a:r>
            </a:p>
            <a:p>
              <a:pPr algn="ctr" eaLnBrk="0" hangingPunct="0"/>
              <a:r>
                <a:rPr lang="es-ES_tradnl" sz="1400" b="1"/>
                <a:t>pAEi</a:t>
              </a:r>
            </a:p>
          </p:txBody>
        </p:sp>
      </p:grpSp>
      <p:grpSp>
        <p:nvGrpSpPr>
          <p:cNvPr id="28" name="Group 27"/>
          <p:cNvGrpSpPr>
            <a:grpSpLocks/>
          </p:cNvGrpSpPr>
          <p:nvPr/>
        </p:nvGrpSpPr>
        <p:grpSpPr bwMode="auto">
          <a:xfrm>
            <a:off x="2901950" y="1981200"/>
            <a:ext cx="2649538" cy="1600200"/>
            <a:chOff x="1828" y="1248"/>
            <a:chExt cx="1669" cy="1008"/>
          </a:xfrm>
        </p:grpSpPr>
        <p:sp>
          <p:nvSpPr>
            <p:cNvPr id="29" name="Arc 28"/>
            <p:cNvSpPr>
              <a:spLocks/>
            </p:cNvSpPr>
            <p:nvPr/>
          </p:nvSpPr>
          <p:spPr bwMode="auto">
            <a:xfrm rot="-1228152">
              <a:off x="1840" y="1628"/>
              <a:ext cx="478" cy="29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511"/>
                <a:gd name="T1" fmla="*/ 0 h 21600"/>
                <a:gd name="T2" fmla="*/ 21511 w 21511"/>
                <a:gd name="T3" fmla="*/ 19644 h 21600"/>
                <a:gd name="T4" fmla="*/ 0 w 21511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511" h="21600" fill="none" extrusionOk="0">
                  <a:moveTo>
                    <a:pt x="-1" y="0"/>
                  </a:moveTo>
                  <a:cubicBezTo>
                    <a:pt x="11171" y="0"/>
                    <a:pt x="20499" y="8518"/>
                    <a:pt x="21511" y="19643"/>
                  </a:cubicBezTo>
                </a:path>
                <a:path w="21511" h="21600" stroke="0" extrusionOk="0">
                  <a:moveTo>
                    <a:pt x="-1" y="0"/>
                  </a:moveTo>
                  <a:cubicBezTo>
                    <a:pt x="11171" y="0"/>
                    <a:pt x="20499" y="8518"/>
                    <a:pt x="21511" y="19643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rgbClr val="FF0000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30" name="Oval 29"/>
            <p:cNvSpPr>
              <a:spLocks noChangeArrowheads="1"/>
            </p:cNvSpPr>
            <p:nvPr/>
          </p:nvSpPr>
          <p:spPr bwMode="auto">
            <a:xfrm>
              <a:off x="2256" y="1776"/>
              <a:ext cx="144" cy="1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31" name="Arc 30"/>
            <p:cNvSpPr>
              <a:spLocks/>
            </p:cNvSpPr>
            <p:nvPr/>
          </p:nvSpPr>
          <p:spPr bwMode="auto">
            <a:xfrm rot="-1228152">
              <a:off x="1828" y="1513"/>
              <a:ext cx="816" cy="384"/>
            </a:xfrm>
            <a:custGeom>
              <a:avLst/>
              <a:gdLst>
                <a:gd name="G0" fmla="+- 3078 0 0"/>
                <a:gd name="G1" fmla="+- 21600 0 0"/>
                <a:gd name="G2" fmla="+- 21600 0 0"/>
                <a:gd name="T0" fmla="*/ 0 w 18473"/>
                <a:gd name="T1" fmla="*/ 220 h 21600"/>
                <a:gd name="T2" fmla="*/ 18473 w 18473"/>
                <a:gd name="T3" fmla="*/ 6449 h 21600"/>
                <a:gd name="T4" fmla="*/ 3078 w 18473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473" h="21600" fill="none" extrusionOk="0">
                  <a:moveTo>
                    <a:pt x="0" y="220"/>
                  </a:moveTo>
                  <a:cubicBezTo>
                    <a:pt x="1019" y="73"/>
                    <a:pt x="2048" y="-1"/>
                    <a:pt x="3078" y="0"/>
                  </a:cubicBezTo>
                  <a:cubicBezTo>
                    <a:pt x="8866" y="0"/>
                    <a:pt x="14412" y="2323"/>
                    <a:pt x="18473" y="6448"/>
                  </a:cubicBezTo>
                </a:path>
                <a:path w="18473" h="21600" stroke="0" extrusionOk="0">
                  <a:moveTo>
                    <a:pt x="0" y="220"/>
                  </a:moveTo>
                  <a:cubicBezTo>
                    <a:pt x="1019" y="73"/>
                    <a:pt x="2048" y="-1"/>
                    <a:pt x="3078" y="0"/>
                  </a:cubicBezTo>
                  <a:cubicBezTo>
                    <a:pt x="8866" y="0"/>
                    <a:pt x="14412" y="2323"/>
                    <a:pt x="18473" y="6448"/>
                  </a:cubicBezTo>
                  <a:lnTo>
                    <a:pt x="3078" y="21600"/>
                  </a:lnTo>
                  <a:close/>
                </a:path>
              </a:pathLst>
            </a:custGeom>
            <a:noFill/>
            <a:ln w="38100">
              <a:solidFill>
                <a:srgbClr val="FF0000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32" name="Oval 31"/>
            <p:cNvSpPr>
              <a:spLocks noChangeArrowheads="1"/>
            </p:cNvSpPr>
            <p:nvPr/>
          </p:nvSpPr>
          <p:spPr bwMode="auto">
            <a:xfrm>
              <a:off x="2544" y="1440"/>
              <a:ext cx="144" cy="1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33" name="Text Box 32"/>
            <p:cNvSpPr txBox="1">
              <a:spLocks noChangeArrowheads="1"/>
            </p:cNvSpPr>
            <p:nvPr/>
          </p:nvSpPr>
          <p:spPr bwMode="auto">
            <a:xfrm>
              <a:off x="2351" y="1796"/>
              <a:ext cx="843" cy="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s-ES_tradnl" sz="1400" b="1"/>
                <a:t>Emprendedor</a:t>
              </a:r>
            </a:p>
            <a:p>
              <a:pPr algn="ctr" eaLnBrk="0" hangingPunct="0"/>
              <a:r>
                <a:rPr lang="es-ES_tradnl" sz="1400" b="1"/>
                <a:t>Frustrado</a:t>
              </a:r>
            </a:p>
            <a:p>
              <a:pPr algn="ctr" eaLnBrk="0" hangingPunct="0"/>
              <a:r>
                <a:rPr lang="es-ES_tradnl" sz="1400" b="1"/>
                <a:t>paEi</a:t>
              </a:r>
            </a:p>
          </p:txBody>
        </p:sp>
        <p:sp>
          <p:nvSpPr>
            <p:cNvPr id="34" name="Text Box 33"/>
            <p:cNvSpPr txBox="1">
              <a:spLocks noChangeArrowheads="1"/>
            </p:cNvSpPr>
            <p:nvPr/>
          </p:nvSpPr>
          <p:spPr bwMode="auto">
            <a:xfrm>
              <a:off x="2562" y="1248"/>
              <a:ext cx="935" cy="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s-ES_tradnl" sz="1400" b="1"/>
                <a:t>Envejecimiento</a:t>
              </a:r>
            </a:p>
            <a:p>
              <a:pPr algn="ctr" eaLnBrk="0" hangingPunct="0"/>
              <a:r>
                <a:rPr lang="es-ES_tradnl" sz="1400" b="1"/>
                <a:t>Prematuro</a:t>
              </a:r>
            </a:p>
            <a:p>
              <a:pPr algn="ctr" eaLnBrk="0" hangingPunct="0"/>
              <a:r>
                <a:rPr lang="es-ES_tradnl" sz="1400" b="1"/>
                <a:t>PAeI</a:t>
              </a:r>
            </a:p>
          </p:txBody>
        </p:sp>
        <p:sp>
          <p:nvSpPr>
            <p:cNvPr id="35" name="Text Box 34"/>
            <p:cNvSpPr txBox="1">
              <a:spLocks noChangeArrowheads="1"/>
            </p:cNvSpPr>
            <p:nvPr/>
          </p:nvSpPr>
          <p:spPr bwMode="auto">
            <a:xfrm>
              <a:off x="2189" y="1550"/>
              <a:ext cx="461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s-ES_tradnl" sz="1200"/>
                <a:t>Divorcio</a:t>
              </a:r>
            </a:p>
          </p:txBody>
        </p:sp>
      </p:grpSp>
      <p:grpSp>
        <p:nvGrpSpPr>
          <p:cNvPr id="36" name="Group 35"/>
          <p:cNvGrpSpPr>
            <a:grpSpLocks/>
          </p:cNvGrpSpPr>
          <p:nvPr/>
        </p:nvGrpSpPr>
        <p:grpSpPr bwMode="auto">
          <a:xfrm>
            <a:off x="2098675" y="1524000"/>
            <a:ext cx="1101725" cy="517525"/>
            <a:chOff x="1322" y="960"/>
            <a:chExt cx="694" cy="326"/>
          </a:xfrm>
        </p:grpSpPr>
        <p:sp>
          <p:nvSpPr>
            <p:cNvPr id="37" name="Oval 36"/>
            <p:cNvSpPr>
              <a:spLocks noChangeArrowheads="1"/>
            </p:cNvSpPr>
            <p:nvPr/>
          </p:nvSpPr>
          <p:spPr bwMode="auto">
            <a:xfrm>
              <a:off x="1872" y="1104"/>
              <a:ext cx="144" cy="14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38" name="Text Box 37"/>
            <p:cNvSpPr txBox="1">
              <a:spLocks noChangeArrowheads="1"/>
            </p:cNvSpPr>
            <p:nvPr/>
          </p:nvSpPr>
          <p:spPr bwMode="auto">
            <a:xfrm>
              <a:off x="1322" y="960"/>
              <a:ext cx="556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s-ES_tradnl" sz="1400" b="1"/>
                <a:t>Plenitud</a:t>
              </a:r>
            </a:p>
            <a:p>
              <a:pPr algn="ctr" eaLnBrk="0" hangingPunct="0"/>
              <a:r>
                <a:rPr lang="es-ES_tradnl" sz="1400" b="1"/>
                <a:t>PAEi</a:t>
              </a:r>
            </a:p>
          </p:txBody>
        </p:sp>
      </p:grpSp>
      <p:grpSp>
        <p:nvGrpSpPr>
          <p:cNvPr id="39" name="Group 38"/>
          <p:cNvGrpSpPr>
            <a:grpSpLocks/>
          </p:cNvGrpSpPr>
          <p:nvPr/>
        </p:nvGrpSpPr>
        <p:grpSpPr bwMode="auto">
          <a:xfrm>
            <a:off x="4014788" y="533400"/>
            <a:ext cx="1128712" cy="762000"/>
            <a:chOff x="2529" y="336"/>
            <a:chExt cx="711" cy="480"/>
          </a:xfrm>
        </p:grpSpPr>
        <p:sp>
          <p:nvSpPr>
            <p:cNvPr id="40" name="Oval 39"/>
            <p:cNvSpPr>
              <a:spLocks noChangeArrowheads="1"/>
            </p:cNvSpPr>
            <p:nvPr/>
          </p:nvSpPr>
          <p:spPr bwMode="auto">
            <a:xfrm>
              <a:off x="2784" y="672"/>
              <a:ext cx="144" cy="14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41" name="Text Box 40"/>
            <p:cNvSpPr txBox="1">
              <a:spLocks noChangeArrowheads="1"/>
            </p:cNvSpPr>
            <p:nvPr/>
          </p:nvSpPr>
          <p:spPr bwMode="auto">
            <a:xfrm>
              <a:off x="2529" y="336"/>
              <a:ext cx="711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s-ES_tradnl" sz="1400" b="1"/>
                <a:t>Estabilidad</a:t>
              </a:r>
            </a:p>
            <a:p>
              <a:pPr algn="ctr" eaLnBrk="0" hangingPunct="0"/>
              <a:r>
                <a:rPr lang="es-ES_tradnl" sz="1400" b="1"/>
                <a:t>PAeI</a:t>
              </a:r>
            </a:p>
          </p:txBody>
        </p:sp>
      </p:grpSp>
      <p:grpSp>
        <p:nvGrpSpPr>
          <p:cNvPr id="42" name="Group 41"/>
          <p:cNvGrpSpPr>
            <a:grpSpLocks/>
          </p:cNvGrpSpPr>
          <p:nvPr/>
        </p:nvGrpSpPr>
        <p:grpSpPr bwMode="auto">
          <a:xfrm>
            <a:off x="5867400" y="1463675"/>
            <a:ext cx="1312863" cy="517525"/>
            <a:chOff x="3696" y="922"/>
            <a:chExt cx="827" cy="326"/>
          </a:xfrm>
        </p:grpSpPr>
        <p:sp>
          <p:nvSpPr>
            <p:cNvPr id="43" name="Oval 42"/>
            <p:cNvSpPr>
              <a:spLocks noChangeArrowheads="1"/>
            </p:cNvSpPr>
            <p:nvPr/>
          </p:nvSpPr>
          <p:spPr bwMode="auto">
            <a:xfrm>
              <a:off x="3696" y="1104"/>
              <a:ext cx="144" cy="14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44" name="Text Box 43"/>
            <p:cNvSpPr txBox="1">
              <a:spLocks noChangeArrowheads="1"/>
            </p:cNvSpPr>
            <p:nvPr/>
          </p:nvSpPr>
          <p:spPr bwMode="auto">
            <a:xfrm>
              <a:off x="3761" y="922"/>
              <a:ext cx="762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s-ES_tradnl" sz="1400" b="1"/>
                <a:t>Aristocracia</a:t>
              </a:r>
            </a:p>
            <a:p>
              <a:pPr algn="ctr" eaLnBrk="0" hangingPunct="0"/>
              <a:r>
                <a:rPr lang="es-ES_tradnl" sz="1400" b="1"/>
                <a:t>pAeI</a:t>
              </a:r>
            </a:p>
          </p:txBody>
        </p:sp>
      </p:grpSp>
      <p:grpSp>
        <p:nvGrpSpPr>
          <p:cNvPr id="45" name="Group 44"/>
          <p:cNvGrpSpPr>
            <a:grpSpLocks/>
          </p:cNvGrpSpPr>
          <p:nvPr/>
        </p:nvGrpSpPr>
        <p:grpSpPr bwMode="auto">
          <a:xfrm>
            <a:off x="6248400" y="2514600"/>
            <a:ext cx="1411288" cy="730250"/>
            <a:chOff x="3936" y="1584"/>
            <a:chExt cx="889" cy="460"/>
          </a:xfrm>
        </p:grpSpPr>
        <p:sp>
          <p:nvSpPr>
            <p:cNvPr id="46" name="Oval 45"/>
            <p:cNvSpPr>
              <a:spLocks noChangeArrowheads="1"/>
            </p:cNvSpPr>
            <p:nvPr/>
          </p:nvSpPr>
          <p:spPr bwMode="auto">
            <a:xfrm>
              <a:off x="3936" y="1824"/>
              <a:ext cx="144" cy="14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47" name="Text Box 46"/>
            <p:cNvSpPr txBox="1">
              <a:spLocks noChangeArrowheads="1"/>
            </p:cNvSpPr>
            <p:nvPr/>
          </p:nvSpPr>
          <p:spPr bwMode="auto">
            <a:xfrm>
              <a:off x="4094" y="1584"/>
              <a:ext cx="731" cy="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s-ES_tradnl" sz="1400" b="1"/>
                <a:t>Burocracia </a:t>
              </a:r>
            </a:p>
            <a:p>
              <a:pPr algn="ctr" eaLnBrk="0" hangingPunct="0"/>
              <a:r>
                <a:rPr lang="es-ES_tradnl" sz="1400" b="1"/>
                <a:t>Temprana</a:t>
              </a:r>
            </a:p>
            <a:p>
              <a:pPr algn="ctr" eaLnBrk="0" hangingPunct="0"/>
              <a:r>
                <a:rPr lang="es-ES_tradnl" sz="1400" b="1"/>
                <a:t>pA-i</a:t>
              </a:r>
            </a:p>
          </p:txBody>
        </p:sp>
      </p:grpSp>
      <p:grpSp>
        <p:nvGrpSpPr>
          <p:cNvPr id="48" name="Group 47"/>
          <p:cNvGrpSpPr>
            <a:grpSpLocks/>
          </p:cNvGrpSpPr>
          <p:nvPr/>
        </p:nvGrpSpPr>
        <p:grpSpPr bwMode="auto">
          <a:xfrm>
            <a:off x="6553200" y="4130675"/>
            <a:ext cx="1258888" cy="517525"/>
            <a:chOff x="4128" y="2602"/>
            <a:chExt cx="793" cy="326"/>
          </a:xfrm>
        </p:grpSpPr>
        <p:sp>
          <p:nvSpPr>
            <p:cNvPr id="49" name="Oval 48"/>
            <p:cNvSpPr>
              <a:spLocks noChangeArrowheads="1"/>
            </p:cNvSpPr>
            <p:nvPr/>
          </p:nvSpPr>
          <p:spPr bwMode="auto">
            <a:xfrm>
              <a:off x="4128" y="2736"/>
              <a:ext cx="144" cy="14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50" name="Text Box 49"/>
            <p:cNvSpPr txBox="1">
              <a:spLocks noChangeArrowheads="1"/>
            </p:cNvSpPr>
            <p:nvPr/>
          </p:nvSpPr>
          <p:spPr bwMode="auto">
            <a:xfrm>
              <a:off x="4221" y="2602"/>
              <a:ext cx="700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s-ES_tradnl" sz="1400" b="1"/>
                <a:t>Burocracia</a:t>
              </a:r>
            </a:p>
            <a:p>
              <a:pPr algn="ctr" eaLnBrk="0" hangingPunct="0"/>
              <a:r>
                <a:rPr lang="es-ES_tradnl" sz="1400" b="1"/>
                <a:t>-A--</a:t>
              </a:r>
            </a:p>
          </p:txBody>
        </p:sp>
      </p:grpSp>
      <p:grpSp>
        <p:nvGrpSpPr>
          <p:cNvPr id="51" name="Group 50"/>
          <p:cNvGrpSpPr>
            <a:grpSpLocks/>
          </p:cNvGrpSpPr>
          <p:nvPr/>
        </p:nvGrpSpPr>
        <p:grpSpPr bwMode="auto">
          <a:xfrm>
            <a:off x="7162800" y="4816475"/>
            <a:ext cx="827088" cy="593725"/>
            <a:chOff x="4512" y="3034"/>
            <a:chExt cx="521" cy="374"/>
          </a:xfrm>
        </p:grpSpPr>
        <p:sp>
          <p:nvSpPr>
            <p:cNvPr id="52" name="Oval 51"/>
            <p:cNvSpPr>
              <a:spLocks noChangeArrowheads="1"/>
            </p:cNvSpPr>
            <p:nvPr/>
          </p:nvSpPr>
          <p:spPr bwMode="auto">
            <a:xfrm>
              <a:off x="4512" y="3264"/>
              <a:ext cx="144" cy="14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53" name="Text Box 52"/>
            <p:cNvSpPr txBox="1">
              <a:spLocks noChangeArrowheads="1"/>
            </p:cNvSpPr>
            <p:nvPr/>
          </p:nvSpPr>
          <p:spPr bwMode="auto">
            <a:xfrm>
              <a:off x="4551" y="3034"/>
              <a:ext cx="482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s-ES_tradnl" sz="1400" b="1"/>
                <a:t>Muerte</a:t>
              </a:r>
            </a:p>
            <a:p>
              <a:pPr algn="ctr" eaLnBrk="0" hangingPunct="0"/>
              <a:r>
                <a:rPr lang="es-ES_tradnl" sz="1400" b="1"/>
                <a:t>----</a:t>
              </a:r>
            </a:p>
          </p:txBody>
        </p:sp>
      </p:grpSp>
      <p:grpSp>
        <p:nvGrpSpPr>
          <p:cNvPr id="54" name="Group 53"/>
          <p:cNvGrpSpPr>
            <a:grpSpLocks/>
          </p:cNvGrpSpPr>
          <p:nvPr/>
        </p:nvGrpSpPr>
        <p:grpSpPr bwMode="auto">
          <a:xfrm>
            <a:off x="228600" y="457200"/>
            <a:ext cx="8686800" cy="5943600"/>
            <a:chOff x="144" y="288"/>
            <a:chExt cx="5472" cy="3744"/>
          </a:xfrm>
        </p:grpSpPr>
        <p:sp>
          <p:nvSpPr>
            <p:cNvPr id="55" name="Line 54"/>
            <p:cNvSpPr>
              <a:spLocks noChangeShapeType="1"/>
            </p:cNvSpPr>
            <p:nvPr/>
          </p:nvSpPr>
          <p:spPr bwMode="auto">
            <a:xfrm>
              <a:off x="2880" y="3504"/>
              <a:ext cx="0" cy="3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56" name="Text Box 55"/>
            <p:cNvSpPr txBox="1">
              <a:spLocks noChangeArrowheads="1"/>
            </p:cNvSpPr>
            <p:nvPr/>
          </p:nvSpPr>
          <p:spPr bwMode="auto">
            <a:xfrm>
              <a:off x="1402" y="3744"/>
              <a:ext cx="122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s-ES_tradnl" sz="2400" b="1">
                  <a:solidFill>
                    <a:srgbClr val="003399"/>
                  </a:solidFill>
                </a:rPr>
                <a:t>Crecimiento</a:t>
              </a:r>
            </a:p>
          </p:txBody>
        </p:sp>
        <p:sp>
          <p:nvSpPr>
            <p:cNvPr id="57" name="Text Box 56"/>
            <p:cNvSpPr txBox="1">
              <a:spLocks noChangeArrowheads="1"/>
            </p:cNvSpPr>
            <p:nvPr/>
          </p:nvSpPr>
          <p:spPr bwMode="auto">
            <a:xfrm>
              <a:off x="3168" y="3744"/>
              <a:ext cx="152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s-ES_tradnl" sz="2400" b="1">
                  <a:solidFill>
                    <a:srgbClr val="003399"/>
                  </a:solidFill>
                </a:rPr>
                <a:t>Envejecimiento</a:t>
              </a:r>
            </a:p>
          </p:txBody>
        </p:sp>
        <p:sp>
          <p:nvSpPr>
            <p:cNvPr id="58" name="Line 57"/>
            <p:cNvSpPr>
              <a:spLocks noChangeShapeType="1"/>
            </p:cNvSpPr>
            <p:nvPr/>
          </p:nvSpPr>
          <p:spPr bwMode="auto">
            <a:xfrm>
              <a:off x="432" y="480"/>
              <a:ext cx="0" cy="3504"/>
            </a:xfrm>
            <a:prstGeom prst="line">
              <a:avLst/>
            </a:prstGeom>
            <a:noFill/>
            <a:ln w="57150">
              <a:solidFill>
                <a:srgbClr val="003399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MX"/>
            </a:p>
          </p:txBody>
        </p:sp>
        <p:sp>
          <p:nvSpPr>
            <p:cNvPr id="59" name="Line 58"/>
            <p:cNvSpPr>
              <a:spLocks noChangeShapeType="1"/>
            </p:cNvSpPr>
            <p:nvPr/>
          </p:nvSpPr>
          <p:spPr bwMode="auto">
            <a:xfrm>
              <a:off x="192" y="3648"/>
              <a:ext cx="5232" cy="0"/>
            </a:xfrm>
            <a:prstGeom prst="line">
              <a:avLst/>
            </a:prstGeom>
            <a:noFill/>
            <a:ln w="57150">
              <a:solidFill>
                <a:srgbClr val="003399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MX"/>
            </a:p>
          </p:txBody>
        </p:sp>
        <p:sp>
          <p:nvSpPr>
            <p:cNvPr id="60" name="Text Box 59"/>
            <p:cNvSpPr txBox="1">
              <a:spLocks noChangeArrowheads="1"/>
            </p:cNvSpPr>
            <p:nvPr/>
          </p:nvSpPr>
          <p:spPr bwMode="auto">
            <a:xfrm>
              <a:off x="5074" y="3676"/>
              <a:ext cx="54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s-MX" sz="1600"/>
                <a:t>Tiempo</a:t>
              </a:r>
              <a:endParaRPr lang="en-GB" sz="1600"/>
            </a:p>
          </p:txBody>
        </p:sp>
        <p:sp>
          <p:nvSpPr>
            <p:cNvPr id="61" name="Text Box 60"/>
            <p:cNvSpPr txBox="1">
              <a:spLocks noChangeArrowheads="1"/>
            </p:cNvSpPr>
            <p:nvPr/>
          </p:nvSpPr>
          <p:spPr bwMode="auto">
            <a:xfrm>
              <a:off x="144" y="288"/>
              <a:ext cx="61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s-MX" sz="1600"/>
                <a:t>Madurez</a:t>
              </a:r>
              <a:endParaRPr lang="en-GB" sz="1600"/>
            </a:p>
          </p:txBody>
        </p:sp>
      </p:grpSp>
      <p:sp>
        <p:nvSpPr>
          <p:cNvPr id="62" name="Rectangle 61"/>
          <p:cNvSpPr>
            <a:spLocks noChangeArrowheads="1"/>
          </p:cNvSpPr>
          <p:nvPr/>
        </p:nvSpPr>
        <p:spPr bwMode="auto">
          <a:xfrm>
            <a:off x="1066800" y="990600"/>
            <a:ext cx="6934200" cy="4648200"/>
          </a:xfrm>
          <a:prstGeom prst="rect">
            <a:avLst/>
          </a:prstGeom>
          <a:solidFill>
            <a:srgbClr val="FFFFFF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MX"/>
          </a:p>
        </p:txBody>
      </p:sp>
      <p:grpSp>
        <p:nvGrpSpPr>
          <p:cNvPr id="63" name="Group 62"/>
          <p:cNvGrpSpPr>
            <a:grpSpLocks/>
          </p:cNvGrpSpPr>
          <p:nvPr/>
        </p:nvGrpSpPr>
        <p:grpSpPr bwMode="auto">
          <a:xfrm>
            <a:off x="1498600" y="685800"/>
            <a:ext cx="6643688" cy="4954588"/>
            <a:chOff x="944" y="432"/>
            <a:chExt cx="4185" cy="3121"/>
          </a:xfrm>
        </p:grpSpPr>
        <p:sp>
          <p:nvSpPr>
            <p:cNvPr id="64" name="Arc 63"/>
            <p:cNvSpPr>
              <a:spLocks/>
            </p:cNvSpPr>
            <p:nvPr/>
          </p:nvSpPr>
          <p:spPr bwMode="auto">
            <a:xfrm>
              <a:off x="944" y="1015"/>
              <a:ext cx="4185" cy="2538"/>
            </a:xfrm>
            <a:custGeom>
              <a:avLst/>
              <a:gdLst>
                <a:gd name="G0" fmla="+- 2286 0 0"/>
                <a:gd name="G1" fmla="+- 21600 0 0"/>
                <a:gd name="G2" fmla="+- 21600 0 0"/>
                <a:gd name="T0" fmla="*/ 0 w 23825"/>
                <a:gd name="T1" fmla="*/ 121 h 21600"/>
                <a:gd name="T2" fmla="*/ 23825 w 23825"/>
                <a:gd name="T3" fmla="*/ 19978 h 21600"/>
                <a:gd name="T4" fmla="*/ 2286 w 23825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825" h="21600" fill="none" extrusionOk="0">
                  <a:moveTo>
                    <a:pt x="0" y="121"/>
                  </a:moveTo>
                  <a:cubicBezTo>
                    <a:pt x="759" y="40"/>
                    <a:pt x="1522" y="-1"/>
                    <a:pt x="2286" y="0"/>
                  </a:cubicBezTo>
                  <a:cubicBezTo>
                    <a:pt x="13586" y="0"/>
                    <a:pt x="22976" y="8709"/>
                    <a:pt x="23825" y="19977"/>
                  </a:cubicBezTo>
                </a:path>
                <a:path w="23825" h="21600" stroke="0" extrusionOk="0">
                  <a:moveTo>
                    <a:pt x="0" y="121"/>
                  </a:moveTo>
                  <a:cubicBezTo>
                    <a:pt x="759" y="40"/>
                    <a:pt x="1522" y="-1"/>
                    <a:pt x="2286" y="0"/>
                  </a:cubicBezTo>
                  <a:cubicBezTo>
                    <a:pt x="13586" y="0"/>
                    <a:pt x="22976" y="8709"/>
                    <a:pt x="23825" y="19977"/>
                  </a:cubicBezTo>
                  <a:lnTo>
                    <a:pt x="2286" y="21600"/>
                  </a:lnTo>
                  <a:close/>
                </a:path>
              </a:pathLst>
            </a:cu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65" name="Text Box 64"/>
            <p:cNvSpPr txBox="1">
              <a:spLocks noChangeArrowheads="1"/>
            </p:cNvSpPr>
            <p:nvPr/>
          </p:nvSpPr>
          <p:spPr bwMode="auto">
            <a:xfrm>
              <a:off x="1488" y="432"/>
              <a:ext cx="919" cy="250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s-ES_tradnl" sz="2000"/>
                <a:t>Flexibilidad</a:t>
              </a:r>
            </a:p>
          </p:txBody>
        </p:sp>
        <p:sp>
          <p:nvSpPr>
            <p:cNvPr id="66" name="Line 65"/>
            <p:cNvSpPr>
              <a:spLocks noChangeShapeType="1"/>
            </p:cNvSpPr>
            <p:nvPr/>
          </p:nvSpPr>
          <p:spPr bwMode="auto">
            <a:xfrm>
              <a:off x="2054" y="690"/>
              <a:ext cx="0" cy="24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s-MX"/>
            </a:p>
          </p:txBody>
        </p:sp>
      </p:grpSp>
      <p:grpSp>
        <p:nvGrpSpPr>
          <p:cNvPr id="67" name="Group 66"/>
          <p:cNvGrpSpPr>
            <a:grpSpLocks/>
          </p:cNvGrpSpPr>
          <p:nvPr/>
        </p:nvGrpSpPr>
        <p:grpSpPr bwMode="auto">
          <a:xfrm>
            <a:off x="1371600" y="762000"/>
            <a:ext cx="6802438" cy="4800600"/>
            <a:chOff x="864" y="480"/>
            <a:chExt cx="4285" cy="3024"/>
          </a:xfrm>
        </p:grpSpPr>
        <p:sp>
          <p:nvSpPr>
            <p:cNvPr id="68" name="Freeform 67"/>
            <p:cNvSpPr>
              <a:spLocks/>
            </p:cNvSpPr>
            <p:nvPr/>
          </p:nvSpPr>
          <p:spPr bwMode="auto">
            <a:xfrm>
              <a:off x="864" y="734"/>
              <a:ext cx="4285" cy="2770"/>
            </a:xfrm>
            <a:custGeom>
              <a:avLst/>
              <a:gdLst/>
              <a:ahLst/>
              <a:cxnLst>
                <a:cxn ang="0">
                  <a:pos x="0" y="2770"/>
                </a:cxn>
                <a:cxn ang="0">
                  <a:pos x="1590" y="706"/>
                </a:cxn>
                <a:cxn ang="0">
                  <a:pos x="3710" y="322"/>
                </a:cxn>
                <a:cxn ang="0">
                  <a:pos x="4285" y="2637"/>
                </a:cxn>
              </a:cxnLst>
              <a:rect l="0" t="0" r="r" b="b"/>
              <a:pathLst>
                <a:path w="4285" h="2770">
                  <a:moveTo>
                    <a:pt x="0" y="2770"/>
                  </a:moveTo>
                  <a:cubicBezTo>
                    <a:pt x="486" y="1942"/>
                    <a:pt x="972" y="1114"/>
                    <a:pt x="1590" y="706"/>
                  </a:cubicBezTo>
                  <a:cubicBezTo>
                    <a:pt x="2208" y="298"/>
                    <a:pt x="3261" y="0"/>
                    <a:pt x="3710" y="322"/>
                  </a:cubicBezTo>
                  <a:cubicBezTo>
                    <a:pt x="4159" y="644"/>
                    <a:pt x="4165" y="2155"/>
                    <a:pt x="4285" y="2637"/>
                  </a:cubicBezTo>
                </a:path>
              </a:pathLst>
            </a:custGeom>
            <a:noFill/>
            <a:ln w="5715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69" name="Text Box 68"/>
            <p:cNvSpPr txBox="1">
              <a:spLocks noChangeArrowheads="1"/>
            </p:cNvSpPr>
            <p:nvPr/>
          </p:nvSpPr>
          <p:spPr bwMode="auto">
            <a:xfrm>
              <a:off x="4512" y="480"/>
              <a:ext cx="632" cy="250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s-ES_tradnl" sz="2000"/>
                <a:t>Control</a:t>
              </a:r>
            </a:p>
          </p:txBody>
        </p:sp>
        <p:sp>
          <p:nvSpPr>
            <p:cNvPr id="70" name="Line 69"/>
            <p:cNvSpPr>
              <a:spLocks noChangeShapeType="1"/>
            </p:cNvSpPr>
            <p:nvPr/>
          </p:nvSpPr>
          <p:spPr bwMode="auto">
            <a:xfrm flipH="1">
              <a:off x="4343" y="690"/>
              <a:ext cx="192" cy="19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s-MX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 smtClean="0">
                <a:solidFill>
                  <a:srgbClr val="C00000"/>
                </a:solidFill>
              </a:rPr>
              <a:t>Equipos </a:t>
            </a:r>
            <a:r>
              <a:rPr lang="es-MX" b="1" dirty="0" err="1" smtClean="0">
                <a:solidFill>
                  <a:srgbClr val="C00000"/>
                </a:solidFill>
              </a:rPr>
              <a:t>Sinergéticos</a:t>
            </a:r>
            <a:endParaRPr lang="es-MX" b="1" dirty="0">
              <a:solidFill>
                <a:srgbClr val="C00000"/>
              </a:solidFill>
            </a:endParaRPr>
          </a:p>
        </p:txBody>
      </p:sp>
      <p:graphicFrame>
        <p:nvGraphicFramePr>
          <p:cNvPr id="4" name="Group 58"/>
          <p:cNvGraphicFramePr>
            <a:graphicFrameLocks/>
          </p:cNvGraphicFramePr>
          <p:nvPr/>
        </p:nvGraphicFramePr>
        <p:xfrm>
          <a:off x="179512" y="1484784"/>
          <a:ext cx="8763000" cy="4114800"/>
        </p:xfrm>
        <a:graphic>
          <a:graphicData uri="http://schemas.openxmlformats.org/drawingml/2006/table">
            <a:tbl>
              <a:tblPr/>
              <a:tblGrid>
                <a:gridCol w="1600200"/>
                <a:gridCol w="1782763"/>
                <a:gridCol w="1951037"/>
                <a:gridCol w="1600200"/>
                <a:gridCol w="1828800"/>
              </a:tblGrid>
              <a:tr h="685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-106" charset="0"/>
                          <a:ea typeface="ＭＳ Ｐゴシック" pitchFamily="-106" charset="-128"/>
                        </a:rPr>
                        <a:t>TETRAMAP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-106" charset="0"/>
                          <a:ea typeface="ＭＳ Ｐゴシック" pitchFamily="-106" charset="-128"/>
                        </a:rPr>
                        <a:t>2000</a:t>
                      </a:r>
                      <a:endParaRPr kumimoji="0" lang="es-E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-106" charset="0"/>
                        <a:ea typeface="ＭＳ Ｐゴシック" pitchFamily="-106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9900"/>
                          </a:solidFill>
                          <a:effectLst/>
                          <a:latin typeface="Tahoma" pitchFamily="-106" charset="0"/>
                          <a:ea typeface="ＭＳ Ｐゴシック" pitchFamily="-106" charset="-128"/>
                        </a:rPr>
                        <a:t>TIERRA</a:t>
                      </a:r>
                      <a:endParaRPr kumimoji="0" lang="es-E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CC9900"/>
                        </a:solidFill>
                        <a:effectLst/>
                        <a:latin typeface="Tahoma" pitchFamily="-106" charset="0"/>
                        <a:ea typeface="ＭＳ Ｐゴシック" pitchFamily="-106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-106" charset="0"/>
                          <a:ea typeface="ＭＳ Ｐゴシック" pitchFamily="-106" charset="-128"/>
                        </a:rPr>
                        <a:t>AIRE </a:t>
                      </a:r>
                      <a:endParaRPr kumimoji="0" lang="es-E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ahoma" pitchFamily="-106" charset="0"/>
                        <a:ea typeface="ＭＳ Ｐゴシック" pitchFamily="-106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pitchFamily="-106" charset="0"/>
                          <a:ea typeface="ＭＳ Ｐゴシック" pitchFamily="-106" charset="-128"/>
                        </a:rPr>
                        <a:t>AGUA</a:t>
                      </a:r>
                      <a:endParaRPr kumimoji="0" lang="es-E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ahoma" pitchFamily="-106" charset="0"/>
                        <a:ea typeface="ＭＳ Ｐゴシック" pitchFamily="-106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Tahoma" pitchFamily="-106" charset="0"/>
                          <a:ea typeface="ＭＳ Ｐゴシック" pitchFamily="-106" charset="-128"/>
                        </a:rPr>
                        <a:t>FUEGO</a:t>
                      </a:r>
                      <a:endParaRPr kumimoji="0" lang="es-E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9900"/>
                        </a:solidFill>
                        <a:effectLst/>
                        <a:latin typeface="Tahoma" pitchFamily="-106" charset="0"/>
                        <a:ea typeface="ＭＳ Ｐゴシック" pitchFamily="-106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-106" charset="0"/>
                          <a:ea typeface="ＭＳ Ｐゴシック" pitchFamily="-106" charset="-128"/>
                        </a:rPr>
                        <a:t>HERRMANN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-106" charset="0"/>
                          <a:ea typeface="ＭＳ Ｐゴシック" pitchFamily="-106" charset="-128"/>
                        </a:rPr>
                        <a:t>1978</a:t>
                      </a:r>
                      <a:endParaRPr kumimoji="0" lang="es-E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-106" charset="0"/>
                        <a:ea typeface="ＭＳ Ｐゴシック" pitchFamily="-106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-106" charset="0"/>
                          <a:ea typeface="ＭＳ Ｐゴシック" pitchFamily="-106" charset="-128"/>
                        </a:rPr>
                        <a:t>ORGANIZADO</a:t>
                      </a:r>
                      <a:endParaRPr kumimoji="0" lang="es-E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-106" charset="0"/>
                        <a:ea typeface="ＭＳ Ｐゴシック" pitchFamily="-106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-106" charset="0"/>
                          <a:ea typeface="ＭＳ Ｐゴシック" pitchFamily="-106" charset="-128"/>
                        </a:rPr>
                        <a:t>ANÁLITICO</a:t>
                      </a:r>
                      <a:endParaRPr kumimoji="0" lang="es-E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-106" charset="0"/>
                        <a:ea typeface="ＭＳ Ｐゴシック" pitchFamily="-106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-106" charset="0"/>
                          <a:ea typeface="ＭＳ Ｐゴシック" pitchFamily="-106" charset="-128"/>
                        </a:rPr>
                        <a:t>PERSONALISTA</a:t>
                      </a:r>
                      <a:endParaRPr kumimoji="0" lang="es-E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-106" charset="0"/>
                        <a:ea typeface="ＭＳ Ｐゴシック" pitchFamily="-106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-106" charset="0"/>
                          <a:ea typeface="ＭＳ Ｐゴシック" pitchFamily="-106" charset="-128"/>
                        </a:rPr>
                        <a:t>ESTRATEGA</a:t>
                      </a:r>
                      <a:endParaRPr kumimoji="0" lang="es-E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-106" charset="0"/>
                        <a:ea typeface="ＭＳ Ｐゴシック" pitchFamily="-106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-106" charset="0"/>
                          <a:ea typeface="ＭＳ Ｐゴシック" pitchFamily="-106" charset="-128"/>
                        </a:rPr>
                        <a:t>ADIZES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-106" charset="0"/>
                          <a:ea typeface="ＭＳ Ｐゴシック" pitchFamily="-106" charset="-128"/>
                        </a:rPr>
                        <a:t>1972</a:t>
                      </a:r>
                      <a:endParaRPr kumimoji="0" lang="es-E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-106" charset="0"/>
                        <a:ea typeface="ＭＳ Ｐゴシック" pitchFamily="-106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-106" charset="0"/>
                          <a:ea typeface="ＭＳ Ｐゴシック" pitchFamily="-106" charset="-128"/>
                        </a:rPr>
                        <a:t>PRODUCTOR</a:t>
                      </a:r>
                      <a:endParaRPr kumimoji="0" lang="es-E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-106" charset="0"/>
                        <a:ea typeface="ＭＳ Ｐゴシック" pitchFamily="-106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-106" charset="0"/>
                          <a:ea typeface="ＭＳ Ｐゴシック" pitchFamily="-106" charset="-128"/>
                        </a:rPr>
                        <a:t>ADMINISTRADOR</a:t>
                      </a:r>
                      <a:endParaRPr kumimoji="0" lang="es-E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-106" charset="0"/>
                        <a:ea typeface="ＭＳ Ｐゴシック" pitchFamily="-106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-106" charset="0"/>
                          <a:ea typeface="ＭＳ Ｐゴシック" pitchFamily="-106" charset="-128"/>
                        </a:rPr>
                        <a:t>INTEGRADOR</a:t>
                      </a:r>
                      <a:endParaRPr kumimoji="0" lang="es-E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-106" charset="0"/>
                        <a:ea typeface="ＭＳ Ｐゴシック" pitchFamily="-106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-106" charset="0"/>
                          <a:ea typeface="ＭＳ Ｐゴシック" pitchFamily="-106" charset="-128"/>
                        </a:rPr>
                        <a:t>EMPRENDEDOR</a:t>
                      </a:r>
                      <a:endParaRPr kumimoji="0" lang="es-E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-106" charset="0"/>
                        <a:ea typeface="ＭＳ Ｐゴシック" pitchFamily="-106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-106" charset="0"/>
                          <a:ea typeface="ＭＳ Ｐゴシック" pitchFamily="-106" charset="-128"/>
                        </a:rPr>
                        <a:t>MARTSON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-106" charset="0"/>
                          <a:ea typeface="ＭＳ Ｐゴシック" pitchFamily="-106" charset="-128"/>
                        </a:rPr>
                        <a:t>1928</a:t>
                      </a:r>
                      <a:endParaRPr kumimoji="0" lang="es-E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-106" charset="0"/>
                        <a:ea typeface="ＭＳ Ｐゴシック" pitchFamily="-106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-106" charset="0"/>
                          <a:ea typeface="ＭＳ Ｐゴシック" pitchFamily="-106" charset="-128"/>
                        </a:rPr>
                        <a:t>DOMINANTE</a:t>
                      </a:r>
                      <a:endParaRPr kumimoji="0" lang="es-E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-106" charset="0"/>
                        <a:ea typeface="ＭＳ Ｐゴシック" pitchFamily="-106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-106" charset="0"/>
                          <a:ea typeface="ＭＳ Ｐゴシック" pitchFamily="-106" charset="-128"/>
                        </a:rPr>
                        <a:t>COMPLACIENTE</a:t>
                      </a:r>
                      <a:endParaRPr kumimoji="0" lang="es-E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-106" charset="0"/>
                        <a:ea typeface="ＭＳ Ｐゴシック" pitchFamily="-106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-106" charset="0"/>
                          <a:ea typeface="ＭＳ Ｐゴシック" pitchFamily="-106" charset="-128"/>
                        </a:rPr>
                        <a:t>SUMISO</a:t>
                      </a:r>
                      <a:endParaRPr kumimoji="0" lang="es-E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-106" charset="0"/>
                        <a:ea typeface="ＭＳ Ｐゴシック" pitchFamily="-106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-106" charset="0"/>
                          <a:ea typeface="ＭＳ Ｐゴシック" pitchFamily="-106" charset="-128"/>
                        </a:rPr>
                        <a:t>INDUCTIVO</a:t>
                      </a:r>
                      <a:endParaRPr kumimoji="0" lang="es-E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-106" charset="0"/>
                        <a:ea typeface="ＭＳ Ｐゴシック" pitchFamily="-106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-106" charset="0"/>
                          <a:ea typeface="ＭＳ Ｐゴシック" pitchFamily="-106" charset="-128"/>
                        </a:rPr>
                        <a:t>JUNG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-106" charset="0"/>
                          <a:ea typeface="ＭＳ Ｐゴシック" pitchFamily="-106" charset="-128"/>
                        </a:rPr>
                        <a:t>1923</a:t>
                      </a:r>
                      <a:endParaRPr kumimoji="0" lang="es-E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-106" charset="0"/>
                        <a:ea typeface="ＭＳ Ｐゴシック" pitchFamily="-106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-106" charset="0"/>
                          <a:ea typeface="ＭＳ Ｐゴシック" pitchFamily="-106" charset="-128"/>
                        </a:rPr>
                        <a:t>SENSITIVO</a:t>
                      </a:r>
                      <a:endParaRPr kumimoji="0" lang="es-E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-106" charset="0"/>
                        <a:ea typeface="ＭＳ Ｐゴシック" pitchFamily="-106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-106" charset="0"/>
                          <a:ea typeface="ＭＳ Ｐゴシック" pitchFamily="-106" charset="-128"/>
                        </a:rPr>
                        <a:t>PENSATIVO</a:t>
                      </a:r>
                      <a:endParaRPr kumimoji="0" lang="es-E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-106" charset="0"/>
                        <a:ea typeface="ＭＳ Ｐゴシック" pitchFamily="-106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-106" charset="0"/>
                          <a:ea typeface="ＭＳ Ｐゴシック" pitchFamily="-106" charset="-128"/>
                        </a:rPr>
                        <a:t>SENSIBLE</a:t>
                      </a:r>
                      <a:endParaRPr kumimoji="0" lang="es-E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-106" charset="0"/>
                        <a:ea typeface="ＭＳ Ｐゴシック" pitchFamily="-106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-106" charset="0"/>
                          <a:ea typeface="ＭＳ Ｐゴシック" pitchFamily="-106" charset="-128"/>
                        </a:rPr>
                        <a:t>INTUITIVO</a:t>
                      </a:r>
                      <a:endParaRPr kumimoji="0" lang="es-E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-106" charset="0"/>
                        <a:ea typeface="ＭＳ Ｐゴシック" pitchFamily="-106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-106" charset="0"/>
                          <a:ea typeface="ＭＳ Ｐゴシック" pitchFamily="-106" charset="-128"/>
                        </a:rPr>
                        <a:t>HIPÓCRATES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-106" charset="0"/>
                          <a:ea typeface="ＭＳ Ｐゴシック" pitchFamily="-106" charset="-128"/>
                        </a:rPr>
                        <a:t>450 a .C.</a:t>
                      </a:r>
                      <a:endParaRPr kumimoji="0" lang="es-E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-106" charset="0"/>
                        <a:ea typeface="ＭＳ Ｐゴシック" pitchFamily="-106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-106" charset="0"/>
                          <a:ea typeface="ＭＳ Ｐゴシック" pitchFamily="-106" charset="-128"/>
                        </a:rPr>
                        <a:t>COLÉRICO</a:t>
                      </a:r>
                      <a:endParaRPr kumimoji="0" lang="es-E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-106" charset="0"/>
                        <a:ea typeface="ＭＳ Ｐゴシック" pitchFamily="-106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-106" charset="0"/>
                          <a:ea typeface="ＭＳ Ｐゴシック" pitchFamily="-106" charset="-128"/>
                        </a:rPr>
                        <a:t>FLEMÁTICO</a:t>
                      </a:r>
                      <a:endParaRPr kumimoji="0" lang="es-E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-106" charset="0"/>
                        <a:ea typeface="ＭＳ Ｐゴシック" pitchFamily="-106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-106" charset="0"/>
                          <a:ea typeface="ＭＳ Ｐゴシック" pitchFamily="-106" charset="-128"/>
                        </a:rPr>
                        <a:t>MELANCÓLICO</a:t>
                      </a:r>
                      <a:endParaRPr kumimoji="0" lang="es-E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-106" charset="0"/>
                        <a:ea typeface="ＭＳ Ｐゴシック" pitchFamily="-106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-106" charset="0"/>
                          <a:ea typeface="ＭＳ Ｐゴシック" pitchFamily="-106" charset="-128"/>
                        </a:rPr>
                        <a:t>SANGUÍNEO</a:t>
                      </a:r>
                      <a:endParaRPr kumimoji="0" lang="es-E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-106" charset="0"/>
                        <a:ea typeface="ＭＳ Ｐゴシック" pitchFamily="-106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b="1" dirty="0" smtClean="0">
                <a:solidFill>
                  <a:srgbClr val="C00000"/>
                </a:solidFill>
              </a:rPr>
              <a:t>El proceso de Administración de Ventas </a:t>
            </a:r>
            <a:endParaRPr lang="es-MX" b="1" dirty="0">
              <a:solidFill>
                <a:srgbClr val="C00000"/>
              </a:solidFill>
            </a:endParaRP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305272"/>
          <a:ext cx="8363272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399032"/>
          </a:xfrm>
        </p:spPr>
        <p:txBody>
          <a:bodyPr/>
          <a:lstStyle/>
          <a:p>
            <a:r>
              <a:rPr lang="es-MX" b="1" dirty="0" smtClean="0">
                <a:solidFill>
                  <a:srgbClr val="C00000"/>
                </a:solidFill>
              </a:rPr>
              <a:t>Administración de Ventas</a:t>
            </a:r>
            <a:endParaRPr lang="es-MX" b="1" dirty="0">
              <a:solidFill>
                <a:srgbClr val="C00000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179356" y="3465060"/>
            <a:ext cx="1153750" cy="514354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dirty="0" smtClean="0"/>
              <a:t>El Contexto </a:t>
            </a:r>
          </a:p>
          <a:p>
            <a:pPr algn="ctr"/>
            <a:r>
              <a:rPr lang="es-MX" sz="1200" dirty="0" smtClean="0"/>
              <a:t>externo</a:t>
            </a:r>
            <a:endParaRPr lang="es-MX" sz="1200" dirty="0"/>
          </a:p>
        </p:txBody>
      </p:sp>
      <p:sp>
        <p:nvSpPr>
          <p:cNvPr id="6" name="5 Rectángulo"/>
          <p:cNvSpPr/>
          <p:nvPr/>
        </p:nvSpPr>
        <p:spPr>
          <a:xfrm>
            <a:off x="36480" y="4311160"/>
            <a:ext cx="1357322" cy="514354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dirty="0" smtClean="0"/>
              <a:t>El Marco Organizacional</a:t>
            </a:r>
            <a:endParaRPr lang="es-MX" sz="1200" dirty="0"/>
          </a:p>
        </p:txBody>
      </p:sp>
      <p:sp>
        <p:nvSpPr>
          <p:cNvPr id="7" name="6 Rectángulo"/>
          <p:cNvSpPr/>
          <p:nvPr/>
        </p:nvSpPr>
        <p:spPr>
          <a:xfrm>
            <a:off x="1608116" y="3893688"/>
            <a:ext cx="1335921" cy="514354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dirty="0" smtClean="0"/>
              <a:t>Actividades del Marketing</a:t>
            </a:r>
            <a:endParaRPr lang="es-MX" sz="1200" dirty="0"/>
          </a:p>
        </p:txBody>
      </p:sp>
      <p:sp>
        <p:nvSpPr>
          <p:cNvPr id="8" name="7 Rectángulo"/>
          <p:cNvSpPr/>
          <p:nvPr/>
        </p:nvSpPr>
        <p:spPr>
          <a:xfrm>
            <a:off x="3179752" y="1667954"/>
            <a:ext cx="1639539" cy="571504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dirty="0" smtClean="0"/>
              <a:t>Políticas para la administración de cuentas</a:t>
            </a:r>
            <a:endParaRPr lang="es-MX" sz="1200" dirty="0"/>
          </a:p>
        </p:txBody>
      </p:sp>
      <p:sp>
        <p:nvSpPr>
          <p:cNvPr id="9" name="8 Rectángulo"/>
          <p:cNvSpPr/>
          <p:nvPr/>
        </p:nvSpPr>
        <p:spPr>
          <a:xfrm>
            <a:off x="3179752" y="2596648"/>
            <a:ext cx="1639539" cy="571504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dirty="0" smtClean="0"/>
              <a:t>Organización de la Fuerza de ventas</a:t>
            </a:r>
            <a:endParaRPr lang="es-MX" sz="1200" dirty="0"/>
          </a:p>
        </p:txBody>
      </p:sp>
      <p:sp>
        <p:nvSpPr>
          <p:cNvPr id="10" name="9 Rectángulo"/>
          <p:cNvSpPr/>
          <p:nvPr/>
        </p:nvSpPr>
        <p:spPr>
          <a:xfrm>
            <a:off x="3179752" y="3453904"/>
            <a:ext cx="1639539" cy="571504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dirty="0" smtClean="0"/>
              <a:t>Planeación de Ventas</a:t>
            </a:r>
            <a:endParaRPr lang="es-MX" sz="1200" dirty="0"/>
          </a:p>
        </p:txBody>
      </p:sp>
      <p:sp>
        <p:nvSpPr>
          <p:cNvPr id="11" name="10 Rectángulo"/>
          <p:cNvSpPr/>
          <p:nvPr/>
        </p:nvSpPr>
        <p:spPr>
          <a:xfrm>
            <a:off x="3179752" y="4336604"/>
            <a:ext cx="1639539" cy="400053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dirty="0" smtClean="0"/>
              <a:t>Despliegue</a:t>
            </a:r>
            <a:endParaRPr lang="es-MX" sz="1200" dirty="0"/>
          </a:p>
        </p:txBody>
      </p:sp>
      <p:sp>
        <p:nvSpPr>
          <p:cNvPr id="12" name="11 Rectángulo"/>
          <p:cNvSpPr/>
          <p:nvPr/>
        </p:nvSpPr>
        <p:spPr>
          <a:xfrm>
            <a:off x="3179752" y="4979546"/>
            <a:ext cx="1639539" cy="400053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dirty="0" smtClean="0"/>
              <a:t>Supervisión</a:t>
            </a:r>
            <a:endParaRPr lang="es-MX" sz="1200" dirty="0"/>
          </a:p>
        </p:txBody>
      </p:sp>
      <p:sp>
        <p:nvSpPr>
          <p:cNvPr id="14" name="13 Rectángulo"/>
          <p:cNvSpPr/>
          <p:nvPr/>
        </p:nvSpPr>
        <p:spPr>
          <a:xfrm>
            <a:off x="3179752" y="5597044"/>
            <a:ext cx="1639539" cy="571504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dirty="0" smtClean="0"/>
              <a:t>Selección, Capacitación y Motivación de FV</a:t>
            </a:r>
            <a:endParaRPr lang="es-MX" sz="1200" dirty="0"/>
          </a:p>
        </p:txBody>
      </p:sp>
      <p:sp>
        <p:nvSpPr>
          <p:cNvPr id="15" name="14 Rectángulo"/>
          <p:cNvSpPr/>
          <p:nvPr/>
        </p:nvSpPr>
        <p:spPr>
          <a:xfrm>
            <a:off x="5108578" y="2836406"/>
            <a:ext cx="1639539" cy="142876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dirty="0" smtClean="0"/>
              <a:t>Visión del Vendedor acerca de los requisitos para el puesto y sus percepciones del Rol</a:t>
            </a:r>
            <a:endParaRPr lang="es-MX" sz="1200" dirty="0"/>
          </a:p>
        </p:txBody>
      </p:sp>
      <p:sp>
        <p:nvSpPr>
          <p:cNvPr id="17" name="16 Rectángulo"/>
          <p:cNvSpPr/>
          <p:nvPr/>
        </p:nvSpPr>
        <p:spPr>
          <a:xfrm>
            <a:off x="6965966" y="5622488"/>
            <a:ext cx="1214446" cy="571504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dirty="0" smtClean="0"/>
              <a:t>Desempeño</a:t>
            </a:r>
            <a:endParaRPr lang="es-MX" sz="1200" dirty="0"/>
          </a:p>
        </p:txBody>
      </p:sp>
      <p:sp>
        <p:nvSpPr>
          <p:cNvPr id="18" name="17 Rectángulo"/>
          <p:cNvSpPr/>
          <p:nvPr/>
        </p:nvSpPr>
        <p:spPr>
          <a:xfrm>
            <a:off x="8323288" y="5193860"/>
            <a:ext cx="857224" cy="928694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800" dirty="0" smtClean="0"/>
              <a:t>Evaluación y control del Desempeño  de FV</a:t>
            </a:r>
            <a:endParaRPr lang="es-MX" sz="800" dirty="0"/>
          </a:p>
        </p:txBody>
      </p:sp>
      <p:sp>
        <p:nvSpPr>
          <p:cNvPr id="22" name="21 Rectángulo"/>
          <p:cNvSpPr/>
          <p:nvPr/>
        </p:nvSpPr>
        <p:spPr>
          <a:xfrm>
            <a:off x="107918" y="764704"/>
            <a:ext cx="1153750" cy="514354"/>
          </a:xfrm>
          <a:prstGeom prst="rect">
            <a:avLst/>
          </a:prstGeom>
          <a:solidFill>
            <a:srgbClr val="C0000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dirty="0" smtClean="0"/>
              <a:t>El Ambiente</a:t>
            </a:r>
            <a:endParaRPr lang="es-MX" sz="1200" dirty="0"/>
          </a:p>
        </p:txBody>
      </p:sp>
      <p:sp>
        <p:nvSpPr>
          <p:cNvPr id="23" name="22 Rectángulo"/>
          <p:cNvSpPr/>
          <p:nvPr/>
        </p:nvSpPr>
        <p:spPr>
          <a:xfrm>
            <a:off x="1525936" y="764704"/>
            <a:ext cx="1153750" cy="514354"/>
          </a:xfrm>
          <a:prstGeom prst="rect">
            <a:avLst/>
          </a:prstGeom>
          <a:solidFill>
            <a:srgbClr val="C0000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dirty="0" smtClean="0"/>
              <a:t>Estrategia de MKT</a:t>
            </a:r>
            <a:endParaRPr lang="es-MX" sz="1200" dirty="0"/>
          </a:p>
        </p:txBody>
      </p:sp>
      <p:sp>
        <p:nvSpPr>
          <p:cNvPr id="24" name="23 Rectángulo"/>
          <p:cNvSpPr/>
          <p:nvPr/>
        </p:nvSpPr>
        <p:spPr>
          <a:xfrm>
            <a:off x="3108314" y="764704"/>
            <a:ext cx="1643074" cy="514354"/>
          </a:xfrm>
          <a:prstGeom prst="rect">
            <a:avLst/>
          </a:prstGeom>
          <a:solidFill>
            <a:srgbClr val="C0000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dirty="0" smtClean="0"/>
              <a:t>Actividades de la </a:t>
            </a:r>
            <a:r>
              <a:rPr lang="es-MX" sz="1200" dirty="0" err="1" smtClean="0"/>
              <a:t>Admon</a:t>
            </a:r>
            <a:r>
              <a:rPr lang="es-MX" sz="1200" dirty="0" smtClean="0"/>
              <a:t>. de </a:t>
            </a:r>
            <a:r>
              <a:rPr lang="es-MX" sz="1200" dirty="0" err="1" smtClean="0"/>
              <a:t>Vtas</a:t>
            </a:r>
            <a:r>
              <a:rPr lang="es-MX" sz="1200" dirty="0" smtClean="0"/>
              <a:t>.</a:t>
            </a:r>
            <a:endParaRPr lang="es-MX" sz="1200" dirty="0"/>
          </a:p>
        </p:txBody>
      </p:sp>
      <p:sp>
        <p:nvSpPr>
          <p:cNvPr id="25" name="24 Rectángulo"/>
          <p:cNvSpPr/>
          <p:nvPr/>
        </p:nvSpPr>
        <p:spPr>
          <a:xfrm>
            <a:off x="4965702" y="764704"/>
            <a:ext cx="1857388" cy="500066"/>
          </a:xfrm>
          <a:prstGeom prst="rect">
            <a:avLst/>
          </a:prstGeom>
          <a:solidFill>
            <a:srgbClr val="C0000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dirty="0" smtClean="0"/>
              <a:t>Determinantes del desempeño  de </a:t>
            </a:r>
            <a:r>
              <a:rPr lang="es-MX" sz="1200" dirty="0" err="1" smtClean="0"/>
              <a:t>Vend</a:t>
            </a:r>
            <a:endParaRPr lang="es-MX" sz="1200" dirty="0"/>
          </a:p>
        </p:txBody>
      </p:sp>
      <p:sp>
        <p:nvSpPr>
          <p:cNvPr id="28" name="27 Rectángulo"/>
          <p:cNvSpPr/>
          <p:nvPr/>
        </p:nvSpPr>
        <p:spPr>
          <a:xfrm>
            <a:off x="6965966" y="764704"/>
            <a:ext cx="1000132" cy="514354"/>
          </a:xfrm>
          <a:prstGeom prst="rect">
            <a:avLst/>
          </a:prstGeom>
          <a:solidFill>
            <a:srgbClr val="C0000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dirty="0" smtClean="0"/>
              <a:t>Resultados</a:t>
            </a:r>
            <a:endParaRPr lang="es-MX" sz="1200" dirty="0"/>
          </a:p>
        </p:txBody>
      </p:sp>
      <p:sp>
        <p:nvSpPr>
          <p:cNvPr id="29" name="28 Rectángulo"/>
          <p:cNvSpPr/>
          <p:nvPr/>
        </p:nvSpPr>
        <p:spPr>
          <a:xfrm>
            <a:off x="8037536" y="764704"/>
            <a:ext cx="1000132" cy="514354"/>
          </a:xfrm>
          <a:prstGeom prst="rect">
            <a:avLst/>
          </a:prstGeom>
          <a:solidFill>
            <a:srgbClr val="C0000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dirty="0" smtClean="0"/>
              <a:t>Control</a:t>
            </a:r>
            <a:endParaRPr lang="es-MX" sz="1200" dirty="0"/>
          </a:p>
        </p:txBody>
      </p:sp>
      <p:cxnSp>
        <p:nvCxnSpPr>
          <p:cNvPr id="31" name="30 Conector angular"/>
          <p:cNvCxnSpPr>
            <a:stCxn id="5" idx="0"/>
            <a:endCxn id="15" idx="0"/>
          </p:cNvCxnSpPr>
          <p:nvPr/>
        </p:nvCxnSpPr>
        <p:spPr>
          <a:xfrm rot="5400000" flipH="1" flipV="1">
            <a:off x="3027962" y="564675"/>
            <a:ext cx="628654" cy="5172117"/>
          </a:xfrm>
          <a:prstGeom prst="bentConnector3">
            <a:avLst>
              <a:gd name="adj1" fmla="val 31616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33 Conector angular"/>
          <p:cNvCxnSpPr>
            <a:stCxn id="5" idx="3"/>
            <a:endCxn id="7" idx="1"/>
          </p:cNvCxnSpPr>
          <p:nvPr/>
        </p:nvCxnSpPr>
        <p:spPr>
          <a:xfrm>
            <a:off x="1333106" y="3722237"/>
            <a:ext cx="275010" cy="42862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35 Conector angular"/>
          <p:cNvCxnSpPr>
            <a:stCxn id="6" idx="3"/>
            <a:endCxn id="7" idx="1"/>
          </p:cNvCxnSpPr>
          <p:nvPr/>
        </p:nvCxnSpPr>
        <p:spPr>
          <a:xfrm flipV="1">
            <a:off x="1393802" y="4150865"/>
            <a:ext cx="214314" cy="417472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37 Conector angular"/>
          <p:cNvCxnSpPr>
            <a:stCxn id="7" idx="3"/>
            <a:endCxn id="8" idx="1"/>
          </p:cNvCxnSpPr>
          <p:nvPr/>
        </p:nvCxnSpPr>
        <p:spPr>
          <a:xfrm flipV="1">
            <a:off x="2944037" y="1953706"/>
            <a:ext cx="235715" cy="2197159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39 Conector angular"/>
          <p:cNvCxnSpPr>
            <a:stCxn id="7" idx="3"/>
            <a:endCxn id="9" idx="1"/>
          </p:cNvCxnSpPr>
          <p:nvPr/>
        </p:nvCxnSpPr>
        <p:spPr>
          <a:xfrm flipV="1">
            <a:off x="2944037" y="2882400"/>
            <a:ext cx="235715" cy="1268465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41 Conector angular"/>
          <p:cNvCxnSpPr>
            <a:stCxn id="7" idx="3"/>
            <a:endCxn id="10" idx="1"/>
          </p:cNvCxnSpPr>
          <p:nvPr/>
        </p:nvCxnSpPr>
        <p:spPr>
          <a:xfrm flipV="1">
            <a:off x="2944037" y="3739656"/>
            <a:ext cx="235715" cy="411209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43 Conector angular"/>
          <p:cNvCxnSpPr>
            <a:stCxn id="7" idx="3"/>
            <a:endCxn id="14" idx="1"/>
          </p:cNvCxnSpPr>
          <p:nvPr/>
        </p:nvCxnSpPr>
        <p:spPr>
          <a:xfrm>
            <a:off x="2944037" y="4150865"/>
            <a:ext cx="235715" cy="1731931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45 Conector angular"/>
          <p:cNvCxnSpPr>
            <a:stCxn id="7" idx="3"/>
            <a:endCxn id="12" idx="1"/>
          </p:cNvCxnSpPr>
          <p:nvPr/>
        </p:nvCxnSpPr>
        <p:spPr>
          <a:xfrm>
            <a:off x="2944037" y="4150865"/>
            <a:ext cx="235715" cy="102870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47 Conector angular"/>
          <p:cNvCxnSpPr>
            <a:stCxn id="7" idx="3"/>
            <a:endCxn id="11" idx="1"/>
          </p:cNvCxnSpPr>
          <p:nvPr/>
        </p:nvCxnSpPr>
        <p:spPr>
          <a:xfrm>
            <a:off x="2944037" y="4150865"/>
            <a:ext cx="235715" cy="385766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63 Rectángulo"/>
          <p:cNvSpPr/>
          <p:nvPr/>
        </p:nvSpPr>
        <p:spPr>
          <a:xfrm>
            <a:off x="5037140" y="5622488"/>
            <a:ext cx="1639539" cy="571504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dirty="0" smtClean="0"/>
              <a:t>Características  personales</a:t>
            </a:r>
            <a:endParaRPr lang="es-MX" sz="1200" dirty="0"/>
          </a:p>
        </p:txBody>
      </p:sp>
      <p:cxnSp>
        <p:nvCxnSpPr>
          <p:cNvPr id="66" name="65 Conector angular"/>
          <p:cNvCxnSpPr/>
          <p:nvPr/>
        </p:nvCxnSpPr>
        <p:spPr>
          <a:xfrm>
            <a:off x="4819291" y="5836802"/>
            <a:ext cx="217849" cy="25444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67 Conector angular"/>
          <p:cNvCxnSpPr>
            <a:stCxn id="64" idx="3"/>
            <a:endCxn id="17" idx="1"/>
          </p:cNvCxnSpPr>
          <p:nvPr/>
        </p:nvCxnSpPr>
        <p:spPr>
          <a:xfrm>
            <a:off x="6676679" y="5908240"/>
            <a:ext cx="289287" cy="158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69 Conector angular"/>
          <p:cNvCxnSpPr>
            <a:stCxn id="17" idx="3"/>
            <a:endCxn id="18" idx="1"/>
          </p:cNvCxnSpPr>
          <p:nvPr/>
        </p:nvCxnSpPr>
        <p:spPr>
          <a:xfrm flipV="1">
            <a:off x="8180412" y="5658207"/>
            <a:ext cx="142876" cy="250033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71 Conector angular"/>
          <p:cNvCxnSpPr>
            <a:endCxn id="17" idx="0"/>
          </p:cNvCxnSpPr>
          <p:nvPr/>
        </p:nvCxnSpPr>
        <p:spPr>
          <a:xfrm>
            <a:off x="3036876" y="5479612"/>
            <a:ext cx="4536313" cy="142876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74 Conector angular"/>
          <p:cNvCxnSpPr>
            <a:stCxn id="9" idx="3"/>
            <a:endCxn id="15" idx="1"/>
          </p:cNvCxnSpPr>
          <p:nvPr/>
        </p:nvCxnSpPr>
        <p:spPr>
          <a:xfrm>
            <a:off x="4819291" y="2882400"/>
            <a:ext cx="289287" cy="668386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76 Conector angular"/>
          <p:cNvCxnSpPr>
            <a:stCxn id="10" idx="3"/>
            <a:endCxn id="15" idx="1"/>
          </p:cNvCxnSpPr>
          <p:nvPr/>
        </p:nvCxnSpPr>
        <p:spPr>
          <a:xfrm flipV="1">
            <a:off x="4819291" y="3550786"/>
            <a:ext cx="289287" cy="18887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78 Forma"/>
          <p:cNvCxnSpPr>
            <a:stCxn id="11" idx="3"/>
            <a:endCxn id="15" idx="2"/>
          </p:cNvCxnSpPr>
          <p:nvPr/>
        </p:nvCxnSpPr>
        <p:spPr>
          <a:xfrm flipV="1">
            <a:off x="4819291" y="4265166"/>
            <a:ext cx="1109057" cy="271465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80 Forma"/>
          <p:cNvCxnSpPr>
            <a:stCxn id="12" idx="3"/>
            <a:endCxn id="15" idx="2"/>
          </p:cNvCxnSpPr>
          <p:nvPr/>
        </p:nvCxnSpPr>
        <p:spPr>
          <a:xfrm flipV="1">
            <a:off x="4819291" y="4265166"/>
            <a:ext cx="1109057" cy="914407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82 Forma"/>
          <p:cNvCxnSpPr>
            <a:stCxn id="8" idx="3"/>
            <a:endCxn id="15" idx="0"/>
          </p:cNvCxnSpPr>
          <p:nvPr/>
        </p:nvCxnSpPr>
        <p:spPr>
          <a:xfrm>
            <a:off x="4819291" y="1953706"/>
            <a:ext cx="1109057" cy="882700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85 Conector angular"/>
          <p:cNvCxnSpPr>
            <a:stCxn id="18" idx="2"/>
            <a:endCxn id="7" idx="2"/>
          </p:cNvCxnSpPr>
          <p:nvPr/>
        </p:nvCxnSpPr>
        <p:spPr>
          <a:xfrm rot="5400000" flipH="1">
            <a:off x="4656733" y="2027387"/>
            <a:ext cx="1714512" cy="6475823"/>
          </a:xfrm>
          <a:prstGeom prst="bentConnector3">
            <a:avLst>
              <a:gd name="adj1" fmla="val -13333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96 Forma"/>
          <p:cNvCxnSpPr>
            <a:stCxn id="15" idx="3"/>
            <a:endCxn id="17" idx="0"/>
          </p:cNvCxnSpPr>
          <p:nvPr/>
        </p:nvCxnSpPr>
        <p:spPr>
          <a:xfrm>
            <a:off x="6748117" y="3550786"/>
            <a:ext cx="825072" cy="2071702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Actividades de Marketing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Marketing MIX</a:t>
            </a:r>
          </a:p>
          <a:p>
            <a:r>
              <a:rPr lang="es-MX" dirty="0" smtClean="0"/>
              <a:t>Convenios Escuelas</a:t>
            </a:r>
          </a:p>
          <a:p>
            <a:r>
              <a:rPr lang="es-MX" dirty="0" smtClean="0"/>
              <a:t>Padres de Familia</a:t>
            </a:r>
          </a:p>
          <a:p>
            <a:r>
              <a:rPr lang="es-MX" dirty="0" smtClean="0"/>
              <a:t>Publicidad</a:t>
            </a:r>
          </a:p>
          <a:p>
            <a:r>
              <a:rPr lang="es-MX" dirty="0" smtClean="0"/>
              <a:t>Actividad Extra curricular</a:t>
            </a:r>
          </a:p>
          <a:p>
            <a:r>
              <a:rPr lang="es-MX" dirty="0" smtClean="0"/>
              <a:t>Cambio de paradigmas</a:t>
            </a:r>
          </a:p>
          <a:p>
            <a:endParaRPr lang="es-MX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 smtClean="0">
                <a:solidFill>
                  <a:srgbClr val="C00000"/>
                </a:solidFill>
              </a:rPr>
              <a:t>La Naturaleza de los problemas</a:t>
            </a:r>
            <a:endParaRPr lang="es-MX" b="1" dirty="0">
              <a:solidFill>
                <a:srgbClr val="C00000"/>
              </a:solidFill>
            </a:endParaRPr>
          </a:p>
        </p:txBody>
      </p:sp>
      <p:pic>
        <p:nvPicPr>
          <p:cNvPr id="3" name="Picture 7" descr="familia-padres-bebe02-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70" y="1341784"/>
            <a:ext cx="3448050" cy="453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572000" y="1600200"/>
            <a:ext cx="4114800" cy="4525963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MX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Descripción de  la personalidad: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Llora mucho, duerme mucho y bebe mucha leche</a:t>
            </a:r>
            <a:endParaRPr kumimoji="0" lang="es-E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z="3600" b="1" dirty="0" smtClean="0">
                <a:solidFill>
                  <a:srgbClr val="C00000"/>
                </a:solidFill>
              </a:rPr>
              <a:t>Ranking de Empleados</a:t>
            </a:r>
            <a:endParaRPr lang="es-MX" sz="3600" b="1" dirty="0">
              <a:solidFill>
                <a:srgbClr val="C00000"/>
              </a:solidFill>
            </a:endParaRPr>
          </a:p>
        </p:txBody>
      </p:sp>
      <p:sp>
        <p:nvSpPr>
          <p:cNvPr id="5" name="4 Marcador de contenido"/>
          <p:cNvSpPr>
            <a:spLocks noGrp="1"/>
          </p:cNvSpPr>
          <p:nvPr>
            <p:ph sz="half" idx="1"/>
          </p:nvPr>
        </p:nvSpPr>
        <p:spPr>
          <a:xfrm>
            <a:off x="533400" y="1495325"/>
            <a:ext cx="4470648" cy="4525963"/>
          </a:xfrm>
        </p:spPr>
        <p:txBody>
          <a:bodyPr/>
          <a:lstStyle/>
          <a:p>
            <a:r>
              <a:rPr lang="es-MX" dirty="0" smtClean="0">
                <a:latin typeface="Century Gothic" pitchFamily="34" charset="0"/>
              </a:rPr>
              <a:t>A : Definitivamente los volverías a contratar.</a:t>
            </a:r>
          </a:p>
          <a:p>
            <a:endParaRPr lang="es-MX" dirty="0" smtClean="0">
              <a:latin typeface="Century Gothic" pitchFamily="34" charset="0"/>
            </a:endParaRPr>
          </a:p>
          <a:p>
            <a:r>
              <a:rPr lang="es-MX" dirty="0" smtClean="0">
                <a:latin typeface="Century Gothic" pitchFamily="34" charset="0"/>
              </a:rPr>
              <a:t>B: Tal vez los volverías a contratar.</a:t>
            </a:r>
          </a:p>
          <a:p>
            <a:endParaRPr lang="es-MX" dirty="0" smtClean="0">
              <a:latin typeface="Century Gothic" pitchFamily="34" charset="0"/>
            </a:endParaRPr>
          </a:p>
          <a:p>
            <a:r>
              <a:rPr lang="es-MX" dirty="0" smtClean="0">
                <a:latin typeface="Century Gothic" pitchFamily="34" charset="0"/>
              </a:rPr>
              <a:t>C: No los Volverías a Contratar.</a:t>
            </a:r>
          </a:p>
        </p:txBody>
      </p:sp>
      <p:pic>
        <p:nvPicPr>
          <p:cNvPr id="1028" name="Picture 4" descr="http://t3.gstatic.com/images?q=tbn:ANd9GcTpJ7BEkc6zsagoNfeuKuSQ7M0O8TvtOuu5BYNXhRIVKRinUg8h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70941" y="3861048"/>
            <a:ext cx="3873059" cy="2427482"/>
          </a:xfrm>
          <a:prstGeom prst="rect">
            <a:avLst/>
          </a:prstGeom>
          <a:noFill/>
        </p:spPr>
      </p:pic>
      <p:pic>
        <p:nvPicPr>
          <p:cNvPr id="1030" name="Picture 6" descr="http://images.quickblogcast.com/5/3/3/0/7/180889-170335/empleados1.jpg?a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052735"/>
            <a:ext cx="4211960" cy="28597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 smtClean="0">
                <a:solidFill>
                  <a:srgbClr val="C00000"/>
                </a:solidFill>
              </a:rPr>
              <a:t>Áreas Funcionales </a:t>
            </a:r>
            <a:endParaRPr lang="es-MX" b="1" dirty="0">
              <a:solidFill>
                <a:srgbClr val="C00000"/>
              </a:solidFill>
            </a:endParaRPr>
          </a:p>
        </p:txBody>
      </p:sp>
      <p:graphicFrame>
        <p:nvGraphicFramePr>
          <p:cNvPr id="3" name="2 Diagrama"/>
          <p:cNvGraphicFramePr/>
          <p:nvPr/>
        </p:nvGraphicFramePr>
        <p:xfrm>
          <a:off x="251520" y="1397000"/>
          <a:ext cx="4752528" cy="4336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Cerrar llave"/>
          <p:cNvSpPr/>
          <p:nvPr/>
        </p:nvSpPr>
        <p:spPr>
          <a:xfrm>
            <a:off x="4283968" y="1700808"/>
            <a:ext cx="1656184" cy="381642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4 CuadroTexto"/>
          <p:cNvSpPr txBox="1"/>
          <p:nvPr/>
        </p:nvSpPr>
        <p:spPr>
          <a:xfrm>
            <a:off x="5868144" y="1628800"/>
            <a:ext cx="305983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err="1" smtClean="0">
                <a:latin typeface="Century Gothic" pitchFamily="34" charset="0"/>
              </a:rPr>
              <a:t>KPI´s</a:t>
            </a:r>
            <a:r>
              <a:rPr lang="es-MX" b="1" dirty="0" smtClean="0">
                <a:latin typeface="Century Gothic" pitchFamily="34" charset="0"/>
              </a:rPr>
              <a:t>  (Key Performance </a:t>
            </a:r>
            <a:r>
              <a:rPr lang="es-MX" b="1" dirty="0" err="1" smtClean="0">
                <a:latin typeface="Century Gothic" pitchFamily="34" charset="0"/>
              </a:rPr>
              <a:t>Indicators</a:t>
            </a:r>
            <a:r>
              <a:rPr lang="es-MX" b="1" dirty="0" smtClean="0">
                <a:latin typeface="Century Gothic" pitchFamily="34" charset="0"/>
              </a:rPr>
              <a:t>)</a:t>
            </a:r>
          </a:p>
          <a:p>
            <a:r>
              <a:rPr lang="es-MX" b="1" dirty="0" err="1" smtClean="0">
                <a:latin typeface="Century Gothic" pitchFamily="34" charset="0"/>
              </a:rPr>
              <a:t>Driver´s</a:t>
            </a:r>
            <a:r>
              <a:rPr lang="es-MX" b="1" dirty="0" smtClean="0">
                <a:latin typeface="Century Gothic" pitchFamily="34" charset="0"/>
              </a:rPr>
              <a:t> ó Indicadores.</a:t>
            </a:r>
          </a:p>
          <a:p>
            <a:endParaRPr lang="es-MX" b="1" dirty="0" smtClean="0">
              <a:latin typeface="Century Gothic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s-MX" b="1" dirty="0" smtClean="0">
                <a:latin typeface="Century Gothic" pitchFamily="34" charset="0"/>
              </a:rPr>
              <a:t>Rotación de Inventarios</a:t>
            </a:r>
          </a:p>
          <a:p>
            <a:pPr>
              <a:buFont typeface="Arial" pitchFamily="34" charset="0"/>
              <a:buChar char="•"/>
            </a:pPr>
            <a:r>
              <a:rPr lang="es-MX" b="1" dirty="0" smtClean="0">
                <a:latin typeface="Century Gothic" pitchFamily="34" charset="0"/>
              </a:rPr>
              <a:t>Días de cobranza</a:t>
            </a:r>
          </a:p>
          <a:p>
            <a:pPr>
              <a:buFont typeface="Arial" pitchFamily="34" charset="0"/>
              <a:buChar char="•"/>
            </a:pPr>
            <a:r>
              <a:rPr lang="es-MX" b="1" dirty="0" smtClean="0">
                <a:latin typeface="Century Gothic" pitchFamily="34" charset="0"/>
              </a:rPr>
              <a:t>Ventas  $$ por Vendedor</a:t>
            </a:r>
          </a:p>
          <a:p>
            <a:pPr>
              <a:buFont typeface="Arial" pitchFamily="34" charset="0"/>
              <a:buChar char="•"/>
            </a:pPr>
            <a:r>
              <a:rPr lang="es-MX" b="1" dirty="0" smtClean="0">
                <a:latin typeface="Century Gothic" pitchFamily="34" charset="0"/>
              </a:rPr>
              <a:t>Montos de Venta x Transacción</a:t>
            </a:r>
          </a:p>
          <a:p>
            <a:pPr>
              <a:buFont typeface="Arial" pitchFamily="34" charset="0"/>
              <a:buChar char="•"/>
            </a:pPr>
            <a:r>
              <a:rPr lang="es-MX" b="1" dirty="0" smtClean="0">
                <a:latin typeface="Century Gothic" pitchFamily="34" charset="0"/>
              </a:rPr>
              <a:t>Gasto Operativo</a:t>
            </a:r>
          </a:p>
          <a:p>
            <a:pPr>
              <a:buFont typeface="Arial" pitchFamily="34" charset="0"/>
              <a:buChar char="•"/>
            </a:pPr>
            <a:r>
              <a:rPr lang="es-MX" b="1" dirty="0" err="1" smtClean="0">
                <a:latin typeface="Century Gothic" pitchFamily="34" charset="0"/>
              </a:rPr>
              <a:t>Ebitda</a:t>
            </a:r>
            <a:endParaRPr lang="es-MX" b="1" dirty="0" smtClean="0">
              <a:latin typeface="Century Gothic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s-MX" b="1" dirty="0" smtClean="0">
                <a:latin typeface="Century Gothic" pitchFamily="34" charset="0"/>
              </a:rPr>
              <a:t>Piezas producidas x día</a:t>
            </a:r>
          </a:p>
          <a:p>
            <a:pPr>
              <a:buFont typeface="Arial" pitchFamily="34" charset="0"/>
              <a:buChar char="•"/>
            </a:pPr>
            <a:r>
              <a:rPr lang="es-MX" b="1" dirty="0" smtClean="0">
                <a:latin typeface="Century Gothic" pitchFamily="34" charset="0"/>
              </a:rPr>
              <a:t>Utilidad por Cliente</a:t>
            </a:r>
          </a:p>
          <a:p>
            <a:pPr>
              <a:buFont typeface="Arial" pitchFamily="34" charset="0"/>
              <a:buChar char="•"/>
            </a:pPr>
            <a:r>
              <a:rPr lang="es-MX" b="1" dirty="0" err="1" smtClean="0">
                <a:latin typeface="Century Gothic" pitchFamily="34" charset="0"/>
              </a:rPr>
              <a:t>Paretto</a:t>
            </a:r>
            <a:r>
              <a:rPr lang="es-MX" b="1" dirty="0" smtClean="0">
                <a:latin typeface="Century Gothic" pitchFamily="34" charset="0"/>
              </a:rPr>
              <a:t> de la Cartera</a:t>
            </a:r>
          </a:p>
          <a:p>
            <a:pPr>
              <a:buFont typeface="Arial" pitchFamily="34" charset="0"/>
              <a:buChar char="•"/>
            </a:pPr>
            <a:r>
              <a:rPr lang="es-MX" b="1" dirty="0" smtClean="0">
                <a:latin typeface="Century Gothic" pitchFamily="34" charset="0"/>
              </a:rPr>
              <a:t>Etc.</a:t>
            </a:r>
          </a:p>
          <a:p>
            <a:endParaRPr lang="es-MX" b="1" dirty="0" smtClean="0"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138734"/>
            <a:ext cx="8229600" cy="4522514"/>
          </a:xfrm>
        </p:spPr>
        <p:txBody>
          <a:bodyPr/>
          <a:lstStyle/>
          <a:p>
            <a:pPr lvl="0"/>
            <a:r>
              <a:rPr lang="es-ES_tradnl" b="1" dirty="0" smtClean="0">
                <a:latin typeface="Century Gothic" pitchFamily="34" charset="0"/>
                <a:ea typeface="Calibri" pitchFamily="34" charset="0"/>
                <a:cs typeface="Times New Roman" pitchFamily="18" charset="0"/>
              </a:rPr>
              <a:t>“El conocer en donde y cómo se encuentra nuestra Empresa, nos permite diseñar las estrategias adecuadas para llevarla a donde deseamos</a:t>
            </a:r>
            <a:r>
              <a:rPr lang="es-MX" sz="2800" dirty="0" smtClean="0">
                <a:latin typeface="Arial" pitchFamily="34" charset="0"/>
                <a:cs typeface="Arial" pitchFamily="34" charset="0"/>
              </a:rPr>
              <a:t> “</a:t>
            </a:r>
            <a:r>
              <a:rPr lang="es-MX" sz="66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s-MX" sz="6600" dirty="0" smtClean="0">
                <a:latin typeface="Arial" pitchFamily="34" charset="0"/>
                <a:cs typeface="Arial" pitchFamily="34" charset="0"/>
              </a:rPr>
            </a:br>
            <a:endParaRPr lang="es-MX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pensamientos.cc/wp-content/uploads/2011/07/Pensamientos_positivos_para_vivir_el_dia_a_dia_ma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11189"/>
            <a:ext cx="9144000" cy="5798131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55576" y="629816"/>
            <a:ext cx="8229600" cy="1143000"/>
          </a:xfrm>
        </p:spPr>
        <p:txBody>
          <a:bodyPr/>
          <a:lstStyle/>
          <a:p>
            <a:r>
              <a:rPr lang="es-MX" b="1" dirty="0" smtClean="0">
                <a:solidFill>
                  <a:schemeClr val="bg1"/>
                </a:solidFill>
              </a:rPr>
              <a:t>	Axioma</a:t>
            </a:r>
            <a:endParaRPr lang="es-MX" b="1" dirty="0">
              <a:solidFill>
                <a:schemeClr val="bg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pPr algn="ctr">
              <a:buNone/>
            </a:pPr>
            <a:endParaRPr lang="es-MX" sz="4000" b="1" dirty="0" smtClean="0">
              <a:solidFill>
                <a:schemeClr val="bg1"/>
              </a:solidFill>
            </a:endParaRPr>
          </a:p>
          <a:p>
            <a:pPr algn="ctr">
              <a:buNone/>
            </a:pPr>
            <a:r>
              <a:rPr lang="es-MX" sz="4000" b="1" dirty="0" smtClean="0">
                <a:solidFill>
                  <a:schemeClr val="bg1"/>
                </a:solidFill>
              </a:rPr>
              <a:t>			  	“</a:t>
            </a:r>
            <a:r>
              <a:rPr lang="es-MX" sz="4000" b="1" dirty="0" smtClean="0">
                <a:solidFill>
                  <a:schemeClr val="bg1"/>
                </a:solidFill>
              </a:rPr>
              <a:t>La calidad de vida de una </a:t>
            </a:r>
            <a:r>
              <a:rPr lang="es-MX" sz="4000" b="1" dirty="0" smtClean="0">
                <a:solidFill>
                  <a:schemeClr val="bg1"/>
                </a:solidFill>
              </a:rPr>
              <a:t>		          persona </a:t>
            </a:r>
            <a:r>
              <a:rPr lang="es-MX" sz="4000" b="1" dirty="0" smtClean="0">
                <a:solidFill>
                  <a:schemeClr val="bg1"/>
                </a:solidFill>
              </a:rPr>
              <a:t>es determinada </a:t>
            </a:r>
            <a:r>
              <a:rPr lang="es-MX" sz="4000" b="1" dirty="0" smtClean="0">
                <a:solidFill>
                  <a:schemeClr val="bg1"/>
                </a:solidFill>
              </a:rPr>
              <a:t>			 por </a:t>
            </a:r>
            <a:r>
              <a:rPr lang="es-MX" sz="4000" b="1" dirty="0" smtClean="0">
                <a:solidFill>
                  <a:schemeClr val="bg1"/>
                </a:solidFill>
              </a:rPr>
              <a:t>la calidad de sus </a:t>
            </a:r>
            <a:r>
              <a:rPr lang="es-MX" sz="4000" b="1" dirty="0" smtClean="0">
                <a:solidFill>
                  <a:schemeClr val="bg1"/>
                </a:solidFill>
              </a:rPr>
              <a:t>	pensamientos</a:t>
            </a:r>
            <a:r>
              <a:rPr lang="es-MX" sz="4000" b="1" dirty="0" smtClean="0">
                <a:solidFill>
                  <a:schemeClr val="bg1"/>
                </a:solidFill>
              </a:rPr>
              <a:t>”</a:t>
            </a:r>
            <a:endParaRPr lang="es-MX" sz="4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1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19" y="0"/>
            <a:ext cx="9125761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4400552" cy="654032"/>
          </a:xfrm>
        </p:spPr>
        <p:txBody>
          <a:bodyPr>
            <a:normAutofit fontScale="90000"/>
          </a:bodyPr>
          <a:lstStyle/>
          <a:p>
            <a:r>
              <a:rPr lang="es-MX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Estructuras Mentales </a:t>
            </a:r>
            <a:endParaRPr lang="es-MX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642910" y="2285992"/>
            <a:ext cx="1928826" cy="10001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6000" dirty="0" smtClean="0">
              <a:solidFill>
                <a:schemeClr val="tx1"/>
              </a:solidFill>
            </a:endParaRPr>
          </a:p>
          <a:p>
            <a:pPr algn="ctr"/>
            <a:r>
              <a:rPr lang="es-MX" sz="6000" dirty="0" smtClean="0">
                <a:solidFill>
                  <a:schemeClr val="tx1"/>
                </a:solidFill>
              </a:rPr>
              <a:t>XXX</a:t>
            </a:r>
          </a:p>
          <a:p>
            <a:pPr algn="ctr"/>
            <a:endParaRPr lang="es-MX" sz="6000" dirty="0">
              <a:solidFill>
                <a:schemeClr val="tx1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571868" y="2285992"/>
            <a:ext cx="2286016" cy="92869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6000" dirty="0" smtClean="0"/>
          </a:p>
          <a:p>
            <a:pPr algn="ctr"/>
            <a:r>
              <a:rPr lang="es-MX" sz="6000" dirty="0" smtClean="0"/>
              <a:t>CAT</a:t>
            </a:r>
          </a:p>
          <a:p>
            <a:pPr algn="ctr"/>
            <a:endParaRPr lang="es-MX" sz="6000" dirty="0"/>
          </a:p>
        </p:txBody>
      </p:sp>
      <p:pic>
        <p:nvPicPr>
          <p:cNvPr id="26626" name="Picture 2" descr="http://data5.blog.de/media/424/3211424_ea7979f7df_m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9837" y="1838327"/>
            <a:ext cx="1952625" cy="1876425"/>
          </a:xfrm>
          <a:prstGeom prst="rect">
            <a:avLst/>
          </a:prstGeom>
          <a:noFill/>
        </p:spPr>
      </p:pic>
      <p:pic>
        <p:nvPicPr>
          <p:cNvPr id="26628" name="Picture 4" descr="http://4.bp.blogspot.com/_JgwIlfJUWuI/TEn5pV4XaeI/AAAAAAAABQ8/0X5Zb6yZ4f4/s400/vaca_india_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3929066"/>
            <a:ext cx="3810000" cy="2457451"/>
          </a:xfrm>
          <a:prstGeom prst="rect">
            <a:avLst/>
          </a:prstGeom>
          <a:noFill/>
        </p:spPr>
      </p:pic>
      <p:pic>
        <p:nvPicPr>
          <p:cNvPr id="26630" name="Picture 6" descr="http://t1.gstatic.com/images?q=tbn:ANd9GcS6a9fYD8DWfK17CT7RHbI7Qy1L6uIfYoV79KEzMVsXZNrTUn8PkjKCdZ9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6314" y="4000504"/>
            <a:ext cx="3143272" cy="23650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914400" y="1281909"/>
            <a:ext cx="822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Char char="n"/>
              <a:tabLst/>
              <a:defRPr/>
            </a:pPr>
            <a:endParaRPr kumimoji="0" lang="es-ES" sz="2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539552" y="260648"/>
            <a:ext cx="35395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3200" b="1" dirty="0" smtClean="0">
                <a:solidFill>
                  <a:srgbClr val="C00000"/>
                </a:solidFill>
              </a:rPr>
              <a:t>¿Qué es una </a:t>
            </a:r>
            <a:r>
              <a:rPr lang="es-ES_tradnl" sz="3200" b="1" dirty="0" err="1" smtClean="0">
                <a:solidFill>
                  <a:srgbClr val="C00000"/>
                </a:solidFill>
              </a:rPr>
              <a:t>PyME</a:t>
            </a:r>
            <a:r>
              <a:rPr lang="es-ES_tradnl" sz="3200" b="1" dirty="0" smtClean="0">
                <a:solidFill>
                  <a:srgbClr val="C00000"/>
                </a:solidFill>
              </a:rPr>
              <a:t>?</a:t>
            </a:r>
            <a:endParaRPr lang="es-MX" sz="3200" b="1" dirty="0">
              <a:solidFill>
                <a:srgbClr val="C00000"/>
              </a:solidFill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539552" y="1052736"/>
            <a:ext cx="8229600" cy="4525963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MX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 acuerdo al DOF del 30 Junio del 2009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s-E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6" name="5 Tabla"/>
          <p:cNvGraphicFramePr>
            <a:graphicFrameLocks noGrp="1"/>
          </p:cNvGraphicFramePr>
          <p:nvPr/>
        </p:nvGraphicFramePr>
        <p:xfrm>
          <a:off x="395536" y="1628801"/>
          <a:ext cx="8280919" cy="4314548"/>
        </p:xfrm>
        <a:graphic>
          <a:graphicData uri="http://schemas.openxmlformats.org/drawingml/2006/table">
            <a:tbl>
              <a:tblPr/>
              <a:tblGrid>
                <a:gridCol w="1626609"/>
                <a:gridCol w="1499032"/>
                <a:gridCol w="1961983"/>
                <a:gridCol w="1840204"/>
                <a:gridCol w="1353091"/>
              </a:tblGrid>
              <a:tr h="8922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Tamaño </a:t>
                      </a:r>
                      <a:endParaRPr lang="es-MX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Sector </a:t>
                      </a:r>
                      <a:endParaRPr lang="es-MX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Rango de número de trabajadores </a:t>
                      </a:r>
                      <a:endParaRPr lang="es-MX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Rango de monto de ventas anuales (</a:t>
                      </a:r>
                      <a:r>
                        <a:rPr lang="es-MX" sz="1600" b="1" dirty="0" err="1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mdp</a:t>
                      </a:r>
                      <a:r>
                        <a:rPr lang="es-MX" sz="1600" b="1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) </a:t>
                      </a:r>
                      <a:endParaRPr lang="es-MX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Tope máximo combinado</a:t>
                      </a:r>
                      <a:r>
                        <a:rPr lang="es-MX" sz="1600" b="1" dirty="0"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es-MX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0000"/>
                    </a:solidFill>
                  </a:tcPr>
                </a:tc>
              </a:tr>
              <a:tr h="2845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Micro </a:t>
                      </a:r>
                      <a:endParaRPr lang="es-MX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b="1">
                          <a:latin typeface="Times New Roman"/>
                          <a:ea typeface="Times New Roman"/>
                          <a:cs typeface="Times New Roman"/>
                        </a:rPr>
                        <a:t>Todas</a:t>
                      </a:r>
                      <a:endParaRPr lang="es-MX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>
                          <a:latin typeface="Times New Roman"/>
                          <a:ea typeface="Times New Roman"/>
                          <a:cs typeface="Times New Roman"/>
                        </a:rPr>
                        <a:t>Hasta 10</a:t>
                      </a:r>
                      <a:endParaRPr lang="es-MX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b="1">
                          <a:latin typeface="Times New Roman"/>
                          <a:ea typeface="Times New Roman"/>
                          <a:cs typeface="Times New Roman"/>
                        </a:rPr>
                        <a:t>Hasta $4</a:t>
                      </a:r>
                      <a:endParaRPr lang="es-MX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b="1">
                          <a:latin typeface="Times New Roman"/>
                          <a:ea typeface="Times New Roman"/>
                          <a:cs typeface="Times New Roman"/>
                        </a:rPr>
                        <a:t>4.6</a:t>
                      </a:r>
                      <a:endParaRPr lang="es-MX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884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Pequeña </a:t>
                      </a:r>
                      <a:endParaRPr lang="es-MX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>
                          <a:latin typeface="Times New Roman"/>
                          <a:ea typeface="Times New Roman"/>
                          <a:cs typeface="Times New Roman"/>
                        </a:rPr>
                        <a:t>Comercio</a:t>
                      </a:r>
                      <a:endParaRPr lang="es-MX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>
                          <a:latin typeface="Times New Roman"/>
                          <a:ea typeface="Times New Roman"/>
                          <a:cs typeface="Times New Roman"/>
                        </a:rPr>
                        <a:t>Desde 11 hasta 30</a:t>
                      </a:r>
                      <a:endParaRPr lang="es-MX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>
                          <a:latin typeface="Times New Roman"/>
                          <a:ea typeface="Times New Roman"/>
                          <a:cs typeface="Times New Roman"/>
                        </a:rPr>
                        <a:t>Desde $4.01 hasta $100</a:t>
                      </a:r>
                      <a:endParaRPr lang="es-MX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>
                          <a:latin typeface="Times New Roman"/>
                          <a:ea typeface="Times New Roman"/>
                          <a:cs typeface="Times New Roman"/>
                        </a:rPr>
                        <a:t>93</a:t>
                      </a:r>
                      <a:endParaRPr lang="es-MX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7838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MX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b="1">
                          <a:latin typeface="Times New Roman"/>
                          <a:ea typeface="Times New Roman"/>
                          <a:cs typeface="Times New Roman"/>
                        </a:rPr>
                        <a:t>Industria y Servicios</a:t>
                      </a:r>
                      <a:endParaRPr lang="es-MX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b="1">
                          <a:latin typeface="Times New Roman"/>
                          <a:ea typeface="Times New Roman"/>
                          <a:cs typeface="Times New Roman"/>
                        </a:rPr>
                        <a:t>Desde 11 hasta 50</a:t>
                      </a:r>
                      <a:endParaRPr lang="es-MX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>
                          <a:latin typeface="Times New Roman"/>
                          <a:ea typeface="Times New Roman"/>
                          <a:cs typeface="Times New Roman"/>
                        </a:rPr>
                        <a:t>Desde $4.01 hasta $100</a:t>
                      </a:r>
                      <a:endParaRPr lang="es-MX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>
                          <a:latin typeface="Times New Roman"/>
                          <a:ea typeface="Times New Roman"/>
                          <a:cs typeface="Times New Roman"/>
                        </a:rPr>
                        <a:t>95</a:t>
                      </a:r>
                      <a:endParaRPr lang="es-MX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884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Mediana </a:t>
                      </a:r>
                      <a:endParaRPr lang="es-MX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>
                          <a:latin typeface="Times New Roman"/>
                          <a:ea typeface="Times New Roman"/>
                          <a:cs typeface="Times New Roman"/>
                        </a:rPr>
                        <a:t>Comercio</a:t>
                      </a:r>
                      <a:endParaRPr lang="es-MX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>
                          <a:latin typeface="Times New Roman"/>
                          <a:ea typeface="Times New Roman"/>
                          <a:cs typeface="Times New Roman"/>
                        </a:rPr>
                        <a:t>Desde 31 hasta 100</a:t>
                      </a:r>
                      <a:endParaRPr lang="es-MX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>
                          <a:latin typeface="Times New Roman"/>
                          <a:ea typeface="Times New Roman"/>
                          <a:cs typeface="Times New Roman"/>
                        </a:rPr>
                        <a:t>Desde $100.01 hasta $250</a:t>
                      </a:r>
                      <a:endParaRPr lang="es-MX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>
                          <a:latin typeface="Times New Roman"/>
                          <a:ea typeface="Times New Roman"/>
                          <a:cs typeface="Times New Roman"/>
                        </a:rPr>
                        <a:t>235</a:t>
                      </a:r>
                      <a:endParaRPr lang="es-MX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5884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MX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b="1">
                          <a:latin typeface="Times New Roman"/>
                          <a:ea typeface="Times New Roman"/>
                          <a:cs typeface="Times New Roman"/>
                        </a:rPr>
                        <a:t>Servicios</a:t>
                      </a:r>
                      <a:endParaRPr lang="es-MX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b="1">
                          <a:latin typeface="Times New Roman"/>
                          <a:ea typeface="Times New Roman"/>
                          <a:cs typeface="Times New Roman"/>
                        </a:rPr>
                        <a:t>Desde 51 hasta 100</a:t>
                      </a:r>
                      <a:endParaRPr lang="es-MX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>
                          <a:latin typeface="Times New Roman"/>
                          <a:ea typeface="Times New Roman"/>
                          <a:cs typeface="Times New Roman"/>
                        </a:rPr>
                        <a:t>Desde $100.01 hasta $250</a:t>
                      </a:r>
                      <a:endParaRPr lang="es-MX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>
                          <a:latin typeface="Times New Roman"/>
                          <a:ea typeface="Times New Roman"/>
                          <a:cs typeface="Times New Roman"/>
                        </a:rPr>
                        <a:t>235</a:t>
                      </a:r>
                      <a:endParaRPr lang="es-MX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884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MX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>
                          <a:latin typeface="Times New Roman"/>
                          <a:ea typeface="Times New Roman"/>
                          <a:cs typeface="Times New Roman"/>
                        </a:rPr>
                        <a:t>Industria</a:t>
                      </a:r>
                      <a:endParaRPr lang="es-MX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>
                          <a:latin typeface="Times New Roman"/>
                          <a:ea typeface="Times New Roman"/>
                          <a:cs typeface="Times New Roman"/>
                        </a:rPr>
                        <a:t>Desde 51 hasta 250</a:t>
                      </a:r>
                      <a:endParaRPr lang="es-MX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>
                          <a:latin typeface="Times New Roman"/>
                          <a:ea typeface="Times New Roman"/>
                          <a:cs typeface="Times New Roman"/>
                        </a:rPr>
                        <a:t>Desde $100.01 hasta $250</a:t>
                      </a:r>
                      <a:endParaRPr lang="es-MX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>
                          <a:latin typeface="Times New Roman"/>
                          <a:ea typeface="Times New Roman"/>
                          <a:cs typeface="Times New Roman"/>
                        </a:rPr>
                        <a:t>250</a:t>
                      </a:r>
                      <a:endParaRPr lang="es-MX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8 Rectángulo"/>
          <p:cNvSpPr/>
          <p:nvPr/>
        </p:nvSpPr>
        <p:spPr>
          <a:xfrm>
            <a:off x="2555776" y="6211669"/>
            <a:ext cx="63367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b="1" dirty="0" smtClean="0"/>
              <a:t>Tope Máximo Combinado = (Trabajadores) X 10% + (Ventas Anuales) X 90%</a:t>
            </a:r>
            <a:endParaRPr lang="es-MX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914400" y="1281909"/>
            <a:ext cx="822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Char char="n"/>
              <a:tabLst/>
              <a:defRPr/>
            </a:pPr>
            <a:endParaRPr kumimoji="0" lang="es-ES" sz="2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1475656" y="188640"/>
            <a:ext cx="56646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dirty="0" smtClean="0">
                <a:solidFill>
                  <a:srgbClr val="C00000"/>
                </a:solidFill>
              </a:rPr>
              <a:t>Relación del PIB y Empleos de las Pymes</a:t>
            </a:r>
            <a:endParaRPr lang="es-MX" sz="3200" b="1" dirty="0">
              <a:solidFill>
                <a:srgbClr val="C00000"/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1571604" y="1428736"/>
            <a:ext cx="2327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16794" t="5704" r="17624" b="5704"/>
          <a:stretch>
            <a:fillRect/>
          </a:stretch>
        </p:blipFill>
        <p:spPr bwMode="auto">
          <a:xfrm>
            <a:off x="683568" y="1268760"/>
            <a:ext cx="7992888" cy="4922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914400" y="1281909"/>
            <a:ext cx="822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Char char="n"/>
              <a:tabLst/>
              <a:defRPr/>
            </a:pPr>
            <a:endParaRPr kumimoji="0" lang="es-ES" sz="2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899592" y="332656"/>
            <a:ext cx="62407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dirty="0" smtClean="0">
                <a:solidFill>
                  <a:srgbClr val="C00000"/>
                </a:solidFill>
              </a:rPr>
              <a:t>Brecha Productiva vs. gran Empresa</a:t>
            </a:r>
            <a:endParaRPr lang="es-MX" sz="3200" b="1" dirty="0">
              <a:solidFill>
                <a:srgbClr val="C00000"/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1571604" y="1428736"/>
            <a:ext cx="2327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19285" t="21946" r="19284" b="7180"/>
          <a:stretch>
            <a:fillRect/>
          </a:stretch>
        </p:blipFill>
        <p:spPr bwMode="auto">
          <a:xfrm>
            <a:off x="575556" y="1196752"/>
            <a:ext cx="7668852" cy="4974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914400" y="1281909"/>
            <a:ext cx="822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Char char="n"/>
              <a:tabLst/>
              <a:defRPr/>
            </a:pPr>
            <a:endParaRPr kumimoji="0" lang="es-ES" sz="2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995540" y="188640"/>
            <a:ext cx="65287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dirty="0" smtClean="0">
                <a:solidFill>
                  <a:srgbClr val="C00000"/>
                </a:solidFill>
              </a:rPr>
              <a:t>¿Cómo está conformado el Universo de las empresas en México?</a:t>
            </a:r>
            <a:endParaRPr lang="es-MX" sz="3200" b="1" dirty="0">
              <a:solidFill>
                <a:srgbClr val="C00000"/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1571604" y="1428736"/>
            <a:ext cx="2327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6794" t="30641" r="16794" b="5704"/>
          <a:stretch>
            <a:fillRect/>
          </a:stretch>
        </p:blipFill>
        <p:spPr bwMode="auto">
          <a:xfrm>
            <a:off x="827584" y="1844824"/>
            <a:ext cx="7560840" cy="34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914400" y="1281909"/>
            <a:ext cx="822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Char char="n"/>
              <a:tabLst/>
              <a:defRPr/>
            </a:pPr>
            <a:endParaRPr kumimoji="0" lang="es-ES" sz="2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995540" y="188640"/>
            <a:ext cx="65287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dirty="0" smtClean="0">
                <a:solidFill>
                  <a:srgbClr val="C00000"/>
                </a:solidFill>
              </a:rPr>
              <a:t>¿Cómo está conformado el Universo de las empresas en México?</a:t>
            </a:r>
            <a:endParaRPr lang="es-MX" sz="3200" b="1" dirty="0">
              <a:solidFill>
                <a:srgbClr val="C00000"/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1571604" y="1428736"/>
            <a:ext cx="2327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971600" y="1556792"/>
            <a:ext cx="7920880" cy="4339650"/>
          </a:xfrm>
          <a:prstGeom prst="rect">
            <a:avLst/>
          </a:prstGeom>
          <a:solidFill>
            <a:srgbClr val="0033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5400" b="1" dirty="0" smtClean="0">
                <a:solidFill>
                  <a:schemeClr val="bg1"/>
                </a:solidFill>
              </a:rPr>
              <a:t>5,144,056 Empresas</a:t>
            </a:r>
          </a:p>
          <a:p>
            <a:endParaRPr lang="es-MX" b="1" dirty="0" smtClean="0"/>
          </a:p>
          <a:p>
            <a:endParaRPr lang="es-MX" b="1" dirty="0" smtClean="0"/>
          </a:p>
          <a:p>
            <a:endParaRPr lang="es-MX" b="1" dirty="0" smtClean="0"/>
          </a:p>
          <a:p>
            <a:endParaRPr lang="es-MX" b="1" dirty="0" smtClean="0"/>
          </a:p>
          <a:p>
            <a:endParaRPr lang="es-MX" b="1" dirty="0" smtClean="0"/>
          </a:p>
          <a:p>
            <a:endParaRPr lang="es-MX" b="1" dirty="0" smtClean="0"/>
          </a:p>
          <a:p>
            <a:r>
              <a:rPr lang="es-MX" sz="2400" b="1" dirty="0" smtClean="0"/>
              <a:t>	Micro		         Pequeña                      Mediana</a:t>
            </a:r>
          </a:p>
          <a:p>
            <a:endParaRPr lang="es-MX" b="1" dirty="0" smtClean="0"/>
          </a:p>
          <a:p>
            <a:endParaRPr lang="es-MX" b="1" dirty="0" smtClean="0"/>
          </a:p>
          <a:p>
            <a:endParaRPr lang="es-MX" b="1" dirty="0" smtClean="0"/>
          </a:p>
          <a:p>
            <a:endParaRPr lang="es-MX" b="1" dirty="0" smtClean="0"/>
          </a:p>
          <a:p>
            <a:r>
              <a:rPr lang="es-MX" b="1" dirty="0" smtClean="0"/>
              <a:t>.</a:t>
            </a:r>
            <a:endParaRPr lang="es-MX" b="1" dirty="0"/>
          </a:p>
        </p:txBody>
      </p:sp>
      <p:sp>
        <p:nvSpPr>
          <p:cNvPr id="10" name="9 Elipse"/>
          <p:cNvSpPr/>
          <p:nvPr/>
        </p:nvSpPr>
        <p:spPr>
          <a:xfrm>
            <a:off x="1331640" y="2852936"/>
            <a:ext cx="2088232" cy="1224136"/>
          </a:xfrm>
          <a:prstGeom prst="ellipse">
            <a:avLst/>
          </a:prstGeom>
          <a:solidFill>
            <a:srgbClr val="FC371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600" b="1" dirty="0" smtClean="0"/>
              <a:t>95.2 %</a:t>
            </a:r>
            <a:endParaRPr lang="es-MX" sz="3600" b="1" dirty="0"/>
          </a:p>
        </p:txBody>
      </p:sp>
      <p:sp>
        <p:nvSpPr>
          <p:cNvPr id="11" name="10 Elipse"/>
          <p:cNvSpPr/>
          <p:nvPr/>
        </p:nvSpPr>
        <p:spPr>
          <a:xfrm>
            <a:off x="3851920" y="2852936"/>
            <a:ext cx="2088232" cy="1224136"/>
          </a:xfrm>
          <a:prstGeom prst="ellipse">
            <a:avLst/>
          </a:prstGeom>
          <a:solidFill>
            <a:srgbClr val="FC371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600" b="1" dirty="0" smtClean="0"/>
              <a:t>4.3 %</a:t>
            </a:r>
            <a:endParaRPr lang="es-MX" sz="3600" b="1" dirty="0"/>
          </a:p>
        </p:txBody>
      </p:sp>
      <p:sp>
        <p:nvSpPr>
          <p:cNvPr id="12" name="11 Elipse"/>
          <p:cNvSpPr/>
          <p:nvPr/>
        </p:nvSpPr>
        <p:spPr>
          <a:xfrm>
            <a:off x="6372200" y="2852936"/>
            <a:ext cx="2088232" cy="1224136"/>
          </a:xfrm>
          <a:prstGeom prst="ellipse">
            <a:avLst/>
          </a:prstGeom>
          <a:solidFill>
            <a:srgbClr val="FC371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600" b="1" dirty="0" smtClean="0"/>
              <a:t>0.3 %</a:t>
            </a:r>
            <a:endParaRPr lang="es-MX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 descr="1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64088" y="1268760"/>
            <a:ext cx="3741593" cy="2880320"/>
          </a:xfrm>
          <a:prstGeom prst="rect">
            <a:avLst/>
          </a:prstGeom>
        </p:spPr>
      </p:pic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914400" y="1281909"/>
            <a:ext cx="822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Char char="n"/>
              <a:tabLst/>
              <a:defRPr/>
            </a:pPr>
            <a:endParaRPr kumimoji="0" lang="es-ES" sz="2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4 Elipse"/>
          <p:cNvSpPr/>
          <p:nvPr/>
        </p:nvSpPr>
        <p:spPr>
          <a:xfrm>
            <a:off x="611560" y="1196752"/>
            <a:ext cx="142876" cy="14287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5" name="14 CuadroTexto"/>
          <p:cNvSpPr txBox="1"/>
          <p:nvPr/>
        </p:nvSpPr>
        <p:spPr>
          <a:xfrm>
            <a:off x="827584" y="395953"/>
            <a:ext cx="73448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b="1" dirty="0" smtClean="0">
                <a:solidFill>
                  <a:srgbClr val="C00000"/>
                </a:solidFill>
              </a:rPr>
              <a:t>Profesionalización de la Empresa</a:t>
            </a:r>
            <a:endParaRPr lang="es-MX" sz="3200" b="1" dirty="0">
              <a:solidFill>
                <a:srgbClr val="C00000"/>
              </a:solidFill>
            </a:endParaRP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>
          <a:xfrm>
            <a:off x="539552" y="980728"/>
            <a:ext cx="5688632" cy="4680520"/>
          </a:xfrm>
          <a:prstGeom prst="rect">
            <a:avLst/>
          </a:prstGeom>
        </p:spPr>
        <p:txBody>
          <a:bodyPr/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s-E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“Una empresa sólo puede estar profesionalizada si quien toma las decisiones lo hace con base en la información que la empresa es capaz de generar y a su vez, una empresa sólo puede estar profesionalizada si es capaz de generar la información adecuada para una correcta toma de decisiones”</a:t>
            </a:r>
            <a:endParaRPr kumimoji="0" lang="es-E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</TotalTime>
  <Words>606</Words>
  <Application>Microsoft Office PowerPoint</Application>
  <PresentationFormat>Presentación en pantalla (4:3)</PresentationFormat>
  <Paragraphs>231</Paragraphs>
  <Slides>21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2" baseType="lpstr">
      <vt:lpstr>Tema de Office</vt:lpstr>
      <vt:lpstr>Diapositiva 1</vt:lpstr>
      <vt:lpstr>“El conocer en donde y cómo se encuentra nuestra Empresa, nos permite diseñar las estrategias adecuadas para llevarla a donde deseamos “ </vt:lpstr>
      <vt:lpstr>Estructuras Mentales 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Cultura Corporativa y APO´s</vt:lpstr>
      <vt:lpstr>Ciclos de Vida de la Organización</vt:lpstr>
      <vt:lpstr>Equipos Sinergéticos</vt:lpstr>
      <vt:lpstr>El proceso de Administración de Ventas </vt:lpstr>
      <vt:lpstr>Administración de Ventas</vt:lpstr>
      <vt:lpstr>Actividades de Marketing</vt:lpstr>
      <vt:lpstr>La Naturaleza de los problemas</vt:lpstr>
      <vt:lpstr>Ranking de Empleados</vt:lpstr>
      <vt:lpstr>Áreas Funcionales </vt:lpstr>
      <vt:lpstr> Axioma</vt:lpstr>
      <vt:lpstr>Diapositiva 21</vt:lpstr>
    </vt:vector>
  </TitlesOfParts>
  <Company>Syngular Branding S.C.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José Luis Andrade Rodríguez</dc:creator>
  <cp:lastModifiedBy>Daniel</cp:lastModifiedBy>
  <cp:revision>40</cp:revision>
  <dcterms:created xsi:type="dcterms:W3CDTF">2011-12-20T15:35:54Z</dcterms:created>
  <dcterms:modified xsi:type="dcterms:W3CDTF">2012-03-31T12:53:15Z</dcterms:modified>
</cp:coreProperties>
</file>